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62" r:id="rId1"/>
  </p:sldMasterIdLst>
  <p:notesMasterIdLst>
    <p:notesMasterId r:id="rId23"/>
  </p:notesMasterIdLst>
  <p:handoutMasterIdLst>
    <p:handoutMasterId r:id="rId24"/>
  </p:handoutMasterIdLst>
  <p:sldIdLst>
    <p:sldId id="1111" r:id="rId2"/>
    <p:sldId id="1134" r:id="rId3"/>
    <p:sldId id="1135" r:id="rId4"/>
    <p:sldId id="1136" r:id="rId5"/>
    <p:sldId id="1137" r:id="rId6"/>
    <p:sldId id="1138" r:id="rId7"/>
    <p:sldId id="1139" r:id="rId8"/>
    <p:sldId id="1151" r:id="rId9"/>
    <p:sldId id="1152" r:id="rId10"/>
    <p:sldId id="1154" r:id="rId11"/>
    <p:sldId id="1156" r:id="rId12"/>
    <p:sldId id="1158" r:id="rId13"/>
    <p:sldId id="1159" r:id="rId14"/>
    <p:sldId id="1163" r:id="rId15"/>
    <p:sldId id="1164" r:id="rId16"/>
    <p:sldId id="1166" r:id="rId17"/>
    <p:sldId id="1168" r:id="rId18"/>
    <p:sldId id="1170" r:id="rId19"/>
    <p:sldId id="1141" r:id="rId20"/>
    <p:sldId id="1143" r:id="rId21"/>
    <p:sldId id="1142" r:id="rId22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олокнова Елена Викторовна" initials="ТЕВ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7F7F7"/>
    <a:srgbClr val="0099FF"/>
    <a:srgbClr val="99CCFF"/>
    <a:srgbClr val="FFFF00"/>
    <a:srgbClr val="B31DA1"/>
    <a:srgbClr val="FFFF99"/>
    <a:srgbClr val="CCFF99"/>
    <a:srgbClr val="D1D1D1"/>
    <a:srgbClr val="E55243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0" autoAdjust="0"/>
    <p:restoredTop sz="91139" autoAdjust="0"/>
  </p:normalViewPr>
  <p:slideViewPr>
    <p:cSldViewPr>
      <p:cViewPr varScale="1">
        <p:scale>
          <a:sx n="83" d="100"/>
          <a:sy n="83" d="100"/>
        </p:scale>
        <p:origin x="-810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2928" y="11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rotY val="40"/>
      <c:depthPercent val="130"/>
      <c:perspective val="0"/>
    </c:view3D>
    <c:plotArea>
      <c:layout>
        <c:manualLayout>
          <c:layoutTarget val="inner"/>
          <c:xMode val="edge"/>
          <c:yMode val="edge"/>
          <c:x val="6.0979552619153405E-3"/>
          <c:y val="0.198261087346665"/>
          <c:w val="0.90551168917125169"/>
          <c:h val="0.77608823191185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4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31-4C34-BE80-D44733ABF3C0}"/>
              </c:ext>
            </c:extLst>
          </c:dPt>
          <c:dPt>
            <c:idx val="1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F8-4434-8E3A-62F9CD4BF586}"/>
              </c:ext>
            </c:extLst>
          </c:dPt>
          <c:dPt>
            <c:idx val="2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31-4C34-BE80-D44733ABF3C0}"/>
              </c:ext>
            </c:extLst>
          </c:dPt>
          <c:dPt>
            <c:idx val="3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F8-4434-8E3A-62F9CD4BF586}"/>
              </c:ext>
            </c:extLst>
          </c:dPt>
          <c:dPt>
            <c:idx val="4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4F8-4434-8E3A-62F9CD4BF586}"/>
              </c:ext>
            </c:extLst>
          </c:dPt>
          <c:dPt>
            <c:idx val="5"/>
            <c:spPr>
              <a:solidFill>
                <a:srgbClr val="B31DA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4F8-4434-8E3A-62F9CD4BF586}"/>
              </c:ext>
            </c:extLst>
          </c:dPt>
          <c:dPt>
            <c:idx val="6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A31-4C34-BE80-D44733ABF3C0}"/>
              </c:ext>
            </c:extLst>
          </c:dPt>
          <c:dPt>
            <c:idx val="9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A31-4C34-BE80-D44733ABF3C0}"/>
              </c:ext>
            </c:extLst>
          </c:dPt>
          <c:dPt>
            <c:idx val="1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A31-4C34-BE80-D44733ABF3C0}"/>
              </c:ext>
            </c:extLst>
          </c:dPt>
          <c:dPt>
            <c:idx val="11"/>
            <c:spPr>
              <a:solidFill>
                <a:srgbClr val="E5524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A31-4C34-BE80-D44733ABF3C0}"/>
              </c:ext>
            </c:extLst>
          </c:dPt>
          <c:cat>
            <c:strRef>
              <c:f>Лист1!$A$2:$A$14</c:f>
              <c:strCache>
                <c:ptCount val="7"/>
                <c:pt idx="0">
                  <c:v>НДФЛ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Гос. Пошлина</c:v>
                </c:pt>
                <c:pt idx="5">
                  <c:v>доходы, получаемые в виде арендной платы за земли </c:v>
                </c:pt>
                <c:pt idx="6">
                  <c:v>доходы от сдачи в арендну имущество 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4133</c:v>
                </c:pt>
                <c:pt idx="1">
                  <c:v>698</c:v>
                </c:pt>
                <c:pt idx="2">
                  <c:v>398.7</c:v>
                </c:pt>
                <c:pt idx="3">
                  <c:v>8559.7000000000007</c:v>
                </c:pt>
                <c:pt idx="4">
                  <c:v>24.1</c:v>
                </c:pt>
                <c:pt idx="5">
                  <c:v>244</c:v>
                </c:pt>
                <c:pt idx="6">
                  <c:v>37.4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A31-4C34-BE80-D44733ABF3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Лист1!$A$2:$A$14</c:f>
              <c:strCache>
                <c:ptCount val="7"/>
                <c:pt idx="0">
                  <c:v>НДФЛ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Гос. Пошлина</c:v>
                </c:pt>
                <c:pt idx="5">
                  <c:v>доходы, получаемые в виде арендной платы за земли </c:v>
                </c:pt>
                <c:pt idx="6">
                  <c:v>доходы от сдачи в арендну имущество </c:v>
                </c:pt>
              </c:strCache>
            </c:strRef>
          </c:cat>
          <c:val>
            <c:numRef>
              <c:f>Лист1!$C$2:$C$14</c:f>
              <c:numCache>
                <c:formatCode>0.00</c:formatCode>
                <c:ptCount val="13"/>
                <c:pt idx="0">
                  <c:v>29.322662807114629</c:v>
                </c:pt>
                <c:pt idx="1">
                  <c:v>4.9521458116056145</c:v>
                </c:pt>
                <c:pt idx="2">
                  <c:v>2.8286827150245828</c:v>
                </c:pt>
                <c:pt idx="3">
                  <c:v>60.729058028081148</c:v>
                </c:pt>
                <c:pt idx="4">
                  <c:v>0.17098383103108231</c:v>
                </c:pt>
                <c:pt idx="5">
                  <c:v>1.7311226046300441</c:v>
                </c:pt>
                <c:pt idx="6">
                  <c:v>0.26534420251296581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AA31-4C34-BE80-D44733ABF3C0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93" cy="49887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908" y="1"/>
            <a:ext cx="2972492" cy="498873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/>
            </a:lvl1pPr>
          </a:lstStyle>
          <a:p>
            <a:fld id="{CB3AEE6C-FCC6-4285-B0F8-D90DC128A660}" type="datetimeFigureOut">
              <a:rPr lang="ru-RU" smtClean="0"/>
              <a:pPr/>
              <a:t>30.12.2025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402"/>
            <a:ext cx="2972493" cy="49887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908" y="9448402"/>
            <a:ext cx="2972492" cy="498873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/>
            </a:lvl1pPr>
          </a:lstStyle>
          <a:p>
            <a:fld id="{773B3395-2F6B-4837-80B3-C66579D7C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667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8" cy="497921"/>
          </a:xfrm>
          <a:prstGeom prst="rect">
            <a:avLst/>
          </a:prstGeom>
        </p:spPr>
        <p:txBody>
          <a:bodyPr vert="horz" lIns="91879" tIns="45940" rIns="91879" bIns="4594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1" y="0"/>
            <a:ext cx="2972548" cy="497921"/>
          </a:xfrm>
          <a:prstGeom prst="rect">
            <a:avLst/>
          </a:prstGeom>
        </p:spPr>
        <p:txBody>
          <a:bodyPr vert="horz" lIns="91879" tIns="45940" rIns="91879" bIns="4594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E45C77-24B4-4257-B2AA-BD5BC5BD68BB}" type="datetimeFigureOut">
              <a:rPr lang="ru-RU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40" rIns="91879" bIns="4594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1" y="4724678"/>
            <a:ext cx="5487040" cy="4476512"/>
          </a:xfrm>
          <a:prstGeom prst="rect">
            <a:avLst/>
          </a:prstGeom>
        </p:spPr>
        <p:txBody>
          <a:bodyPr vert="horz" lIns="91879" tIns="45940" rIns="91879" bIns="4594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765"/>
            <a:ext cx="2972548" cy="497920"/>
          </a:xfrm>
          <a:prstGeom prst="rect">
            <a:avLst/>
          </a:prstGeom>
        </p:spPr>
        <p:txBody>
          <a:bodyPr vert="horz" lIns="91879" tIns="45940" rIns="91879" bIns="4594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1" y="9447765"/>
            <a:ext cx="2972548" cy="497920"/>
          </a:xfrm>
          <a:prstGeom prst="rect">
            <a:avLst/>
          </a:prstGeom>
        </p:spPr>
        <p:txBody>
          <a:bodyPr vert="horz" wrap="square" lIns="91879" tIns="45940" rIns="91879" bIns="459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4187091-B364-4AB7-BAF9-A92FDE3FC2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86724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87091-B364-4AB7-BAF9-A92FDE3FC2BA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35919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582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4538"/>
            <a:ext cx="662781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474" indent="-2867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884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638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4391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3145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899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0653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9406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CE54EE-184D-478D-9846-48EEBE93DCEF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80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7950" y="742950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dirty="0" err="1"/>
              <a:t>дк</a:t>
            </a:r>
            <a:endParaRPr lang="ru-RU" altLang="ru-RU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399" indent="-28669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767" indent="-22935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474" indent="-22935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4180" indent="-22935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888" indent="-229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595" indent="-229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0301" indent="-229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9009" indent="-2293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CE54EE-184D-478D-9846-48EEBE93DCEF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610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204788" y="808038"/>
            <a:ext cx="7196138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F83777-F593-4574-AB68-6E4C0A88765C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867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87091-B364-4AB7-BAF9-A92FDE3FC2BA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5571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4538"/>
            <a:ext cx="662781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474" indent="-2867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884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638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4391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3145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899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0653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9406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CE54EE-184D-478D-9846-48EEBE93DCEF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12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893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4538"/>
            <a:ext cx="662781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/>
              <a:t>дк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474" indent="-2867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884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638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4391" indent="-22937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3145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899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0653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9406" indent="-2293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CE54EE-184D-478D-9846-48EEBE93DCEF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13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10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DF292-B9D9-46DE-946F-AF0C5742235D}" type="datetime1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AB3F8-094A-42F4-B0A3-579EADF3CE0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08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6807769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8974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9083365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4706736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5814117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46651A-E891-4A68-9F6F-06BA03D0FDEC}" type="datetime1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69709-CDB8-4FDD-82D7-62E969C7312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92334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62F6A2-8468-4D24-98F6-889D6D53F243}" type="datetime1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17D2B-EE13-413E-A36F-17BF72362CB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0747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4318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/>
              <a:pPr>
                <a:defRPr/>
              </a:pPr>
              <a:t>30.12.2025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276600" y="6356351"/>
            <a:ext cx="5638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93FF-0F0F-4F92-B7A8-E827C7A1BB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8509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7C6DF4-A4E8-4208-BDEE-78EF3AAD20ED}" type="datetime1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68D27-1399-4E52-9953-9310C00FDED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1257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67F4F-0837-44F7-8DE5-B499D23104BC}" type="datetime1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B4765-948D-4A26-8666-043266C777A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2141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D1A43-B1F5-4255-9812-329B4FB623E2}" type="datetime1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3A884-5B9C-443D-982B-51B10BB327E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2496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7C3671-F855-44B8-833F-FAB11C75E479}" type="datetime1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F63E3-3023-4AEE-AB94-0F01A2CB448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9995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49948F-9734-452D-9847-61F5B3D879A4}" type="datetime1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77F1C-4854-4A6E-9CD3-36C8873776A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3755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BDE4DF-6F65-41BE-995F-7BC319DA13AD}" type="datetime1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F2D2D-4AB2-4355-9950-0417C1D45D4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8237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48C02-6C5E-40D0-A279-74EA79F483D7}" type="datetime1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B7328-F163-4703-BAA4-5864879A229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1729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CDF976-AE95-4E52-B43D-DB983C2AE0B1}" type="datetime1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73077-AEE9-47C3-AF39-09B214DDB90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3195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241F03-1994-4BA6-9676-FDC5FD368F15}" type="datetime1">
              <a:rPr lang="ru-RU" smtClean="0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1A91B20-A92B-4F72-B359-B0C2DE81065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0384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  <p:sldLayoutId id="2147484764" r:id="rId2"/>
    <p:sldLayoutId id="2147484765" r:id="rId3"/>
    <p:sldLayoutId id="2147484766" r:id="rId4"/>
    <p:sldLayoutId id="2147484767" r:id="rId5"/>
    <p:sldLayoutId id="2147484768" r:id="rId6"/>
    <p:sldLayoutId id="2147484769" r:id="rId7"/>
    <p:sldLayoutId id="2147484770" r:id="rId8"/>
    <p:sldLayoutId id="2147484771" r:id="rId9"/>
    <p:sldLayoutId id="2147484772" r:id="rId10"/>
    <p:sldLayoutId id="2147484773" r:id="rId11"/>
    <p:sldLayoutId id="2147484774" r:id="rId12"/>
    <p:sldLayoutId id="2147484775" r:id="rId13"/>
    <p:sldLayoutId id="2147484776" r:id="rId14"/>
    <p:sldLayoutId id="2147484777" r:id="rId15"/>
    <p:sldLayoutId id="2147484778" r:id="rId16"/>
    <p:sldLayoutId id="214748477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2086982"/>
            <a:ext cx="10151189" cy="4294346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о бюджете </a:t>
            </a:r>
            <a:b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b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br>
              <a:rPr lang="ru-RU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3472" y="332656"/>
            <a:ext cx="10801200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НОВОАЛЕКСАНДРОВСКОЕ СЕЛЬСКОЕ ПОСЕЛЕНИЕ АЗОВСКОГО РАЙОНА</a:t>
            </a:r>
          </a:p>
          <a:p>
            <a:pPr algn="ctr"/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254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5724973"/>
              </p:ext>
            </p:extLst>
          </p:nvPr>
        </p:nvGraphicFramePr>
        <p:xfrm>
          <a:off x="191343" y="1316259"/>
          <a:ext cx="11665296" cy="5137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56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3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70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63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87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046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894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211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(оценка)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21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2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4538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</a:t>
                      </a:r>
                      <a:r>
                        <a:rPr lang="ru-RU" sz="20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33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102836,1</a:t>
                      </a:r>
                      <a:endParaRPr lang="ru-RU" sz="27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46529,4</a:t>
                      </a:r>
                      <a:endParaRPr lang="ru-RU" sz="27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37975,9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38378,0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39301,4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9226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</a:t>
                      </a:r>
                    </a:p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71933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1970,2</a:t>
                      </a:r>
                      <a:endParaRPr lang="ru-RU" sz="27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404,1</a:t>
                      </a:r>
                      <a:endParaRPr lang="ru-RU" sz="27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350,6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359,7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374,1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доходы, тыс.</a:t>
                      </a:r>
                      <a:r>
                        <a:rPr lang="ru-RU" sz="20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933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104806,3</a:t>
                      </a:r>
                      <a:endParaRPr lang="ru-RU" sz="27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46933,5</a:t>
                      </a:r>
                      <a:endParaRPr lang="ru-RU" sz="27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38326,5</a:t>
                      </a:r>
                      <a:endParaRPr lang="ru-RU" sz="2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38737,7</a:t>
                      </a:r>
                      <a:endParaRPr lang="ru-RU" sz="2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39675,5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en-US" sz="2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предыдущему году, %</a:t>
                      </a:r>
                    </a:p>
                  </a:txBody>
                  <a:tcPr marL="71933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540,1</a:t>
                      </a: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27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27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1,01</a:t>
                      </a:r>
                      <a:endParaRPr lang="ru-RU" sz="27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ru-RU" sz="2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102,42</a:t>
                      </a:r>
                      <a:endParaRPr lang="ru-RU" sz="27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22" marR="8222" marT="10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524000" y="3481"/>
            <a:ext cx="9144000" cy="9431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Новоалександровского сельского поселения Азовского района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9624392" y="962153"/>
            <a:ext cx="16927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1054347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7382" y="0"/>
            <a:ext cx="1152128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 Новоалександровского сельского поселения Азовского района на </a:t>
            </a:r>
            <a:r>
              <a:rPr lang="ru-RU" sz="28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8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079745132"/>
              </p:ext>
            </p:extLst>
          </p:nvPr>
        </p:nvGraphicFramePr>
        <p:xfrm>
          <a:off x="1245682" y="2002695"/>
          <a:ext cx="9217024" cy="445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3060" y="3395424"/>
            <a:ext cx="19225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  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63,08%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804" y="2586106"/>
            <a:ext cx="345064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налог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3,3%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3452" y="1664060"/>
            <a:ext cx="295232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физических лиц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2,1 %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9817" y="1419121"/>
            <a:ext cx="242427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0,1 %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0257" y="1463388"/>
            <a:ext cx="3264361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получаемые в виде арендной платы за земли муниципального имущества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0,6%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0124" y="3265538"/>
            <a:ext cx="2832315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сот сдачи в аренду имущества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0,12%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92344" y="5301207"/>
            <a:ext cx="268652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30,7 %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639616" y="2855850"/>
            <a:ext cx="3384344" cy="18270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431704" y="2202052"/>
            <a:ext cx="2592256" cy="29551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913269" y="3769385"/>
            <a:ext cx="2416965" cy="2348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741962" y="1940441"/>
            <a:ext cx="1092120" cy="15785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3" idx="2"/>
          </p:cNvCxnSpPr>
          <p:nvPr/>
        </p:nvCxnSpPr>
        <p:spPr>
          <a:xfrm flipH="1">
            <a:off x="7536160" y="2417495"/>
            <a:ext cx="1166278" cy="8588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4" idx="1"/>
          </p:cNvCxnSpPr>
          <p:nvPr/>
        </p:nvCxnSpPr>
        <p:spPr>
          <a:xfrm rot="10800000">
            <a:off x="7769664" y="3403196"/>
            <a:ext cx="1220460" cy="2316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 flipV="1">
            <a:off x="8184232" y="4437113"/>
            <a:ext cx="1512168" cy="8640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7545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24000" y="2"/>
            <a:ext cx="9144000" cy="693852"/>
          </a:xfrm>
          <a:prstGeom prst="round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2009979"/>
              </p:ext>
            </p:extLst>
          </p:nvPr>
        </p:nvGraphicFramePr>
        <p:xfrm>
          <a:off x="263354" y="693854"/>
          <a:ext cx="11548888" cy="4660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37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87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29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15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572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3441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749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межбюджетных трансфертов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2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роста/ снижения, 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роста/ снижения, 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Проект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роста/ снижения, 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3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поддержку мер по обеспечению сбалансированности бюджетов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649,4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578,9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318,0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554,4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617,8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784,7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127,03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82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исполнение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переданных полномочий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7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07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1015,8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1133,3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263,9</a:t>
                      </a:r>
                      <a:endParaRPr lang="ru-RU" sz="18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617,8</a:t>
                      </a:r>
                      <a:endParaRPr lang="ru-RU" sz="17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784,7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227,03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33" marR="413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81493" y="324522"/>
            <a:ext cx="1408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285257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9579" y="1034714"/>
            <a:ext cx="7632846" cy="582328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524001" y="3"/>
            <a:ext cx="9144001" cy="958943"/>
          </a:xfrm>
          <a:prstGeom prst="round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3552" y="1352084"/>
            <a:ext cx="763279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Новоалександровского сельского поселения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6880" y="2128207"/>
            <a:ext cx="8497888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и непрограммные расходы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8379" y="4005067"/>
            <a:ext cx="1584176" cy="2447925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направлен-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 программ</a:t>
            </a:r>
            <a:r>
              <a:rPr lang="ru-RU" b="1" dirty="0"/>
              <a:t>)</a:t>
            </a:r>
          </a:p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79" y="4004721"/>
            <a:ext cx="1656184" cy="2448271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безопасных условий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жизнедея-тельности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программы)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0,29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0259" y="4030386"/>
            <a:ext cx="1637056" cy="2405303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отраслей экономики</a:t>
            </a:r>
          </a:p>
          <a:p>
            <a:pPr algn="ct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программы)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4,9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92590" y="3995503"/>
            <a:ext cx="1503785" cy="2440186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3,42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7521" y="3131170"/>
            <a:ext cx="6928197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(14 программ)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5951543" y="1751091"/>
            <a:ext cx="504825" cy="392035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2444659" y="3477031"/>
            <a:ext cx="447675" cy="706438"/>
          </a:xfrm>
          <a:prstGeom prst="curvedLeft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4758211" y="3443459"/>
            <a:ext cx="447675" cy="706438"/>
          </a:xfrm>
          <a:prstGeom prst="curvedLeft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816478" y="2566988"/>
            <a:ext cx="504825" cy="596900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9929530" y="2565364"/>
            <a:ext cx="500063" cy="1430139"/>
          </a:xfrm>
          <a:prstGeom prst="down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380897" y="3995503"/>
            <a:ext cx="1599350" cy="2440186"/>
          </a:xfrm>
          <a:prstGeom prst="rect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88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характера </a:t>
            </a:r>
          </a:p>
          <a:p>
            <a:pPr algn="ct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программы)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55,2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6549640" y="3464002"/>
            <a:ext cx="447675" cy="706438"/>
          </a:xfrm>
          <a:prstGeom prst="curvedLeft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8564906" y="3464599"/>
            <a:ext cx="447675" cy="706438"/>
          </a:xfrm>
          <a:prstGeom prst="curvedLeftArrow">
            <a:avLst/>
          </a:prstGeom>
          <a:solidFill>
            <a:srgbClr val="D1D1D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979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46920" y="3"/>
            <a:ext cx="10693696" cy="980726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социальной направленности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6507061"/>
              </p:ext>
            </p:extLst>
          </p:nvPr>
        </p:nvGraphicFramePr>
        <p:xfrm>
          <a:off x="335360" y="1498220"/>
          <a:ext cx="10873209" cy="52530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716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59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9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97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7706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641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Новоалександровского сельского поселения "Озеленение территории Новоалександровского сельского поселения"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7641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Новоалександровского сельского поселения «Благоустройство территории Новоалександровского сельского поселения"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4489,2</a:t>
                      </a:r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5131,9</a:t>
                      </a:r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5548,6</a:t>
                      </a:r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7853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Новоалександровского сельского поселения «Развитие</a:t>
                      </a:r>
                      <a:r>
                        <a:rPr lang="ru-RU" sz="16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культуры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12355,4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15559,4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13696,9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7641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Новоалександровского сельского поселения «Развитие</a:t>
                      </a:r>
                      <a:r>
                        <a:rPr lang="ru-RU" sz="16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физической культуры и спорта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89,6</a:t>
                      </a:r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91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Новоалександровского сельского поселения 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«Доступная среда»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7530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Новоалександровского сельского поселения «Социальная поддержка граждан"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233,1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233,1</a:t>
                      </a:r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640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МП Новоалександровского сельского поселения «Формирование современной городской среды на территории</a:t>
                      </a:r>
                      <a:r>
                        <a:rPr lang="ru-RU" sz="16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Новоалександровского сельского поселения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28448" y="1054809"/>
            <a:ext cx="182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3072571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46920" y="260647"/>
            <a:ext cx="10693696" cy="936105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направленные на обеспечение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безопасных условий жизнедеятельности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4703071"/>
              </p:ext>
            </p:extLst>
          </p:nvPr>
        </p:nvGraphicFramePr>
        <p:xfrm>
          <a:off x="335360" y="1844824"/>
          <a:ext cx="11377264" cy="38164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22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67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67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11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4260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25803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Новоалександровского сельского поселения "Участие в предупреждении и ликвидации последствий чрезвычайных ситуаций в границах Новоалександровского сельского поселения, обеспечение пожарной безопасности"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4007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 Новоалександровского сельского поселения "Обеспечение общественного порядка, противодействие преступности"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4007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расходы на реализацию программ, направленных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обеспечение безопасных условий жизнедеятельности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56440" y="1412776"/>
            <a:ext cx="182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3852654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46920" y="260647"/>
            <a:ext cx="10693696" cy="936105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программы, направленные на поддержку отраслей экономики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7846147"/>
              </p:ext>
            </p:extLst>
          </p:nvPr>
        </p:nvGraphicFramePr>
        <p:xfrm>
          <a:off x="191342" y="1484784"/>
          <a:ext cx="11449273" cy="38884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728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39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39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85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3866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2241">
                <a:tc>
                  <a:txBody>
                    <a:bodyPr/>
                    <a:lstStyle/>
                    <a:p>
                      <a:r>
                        <a:rPr lang="ru-RU" sz="1600" b="1" i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Новоалександровского сельского поселения "Энергоэффективность и развитие энергетики"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5290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Новоалександровского сельского "Развитие малого и среднего предпринимательства в Новоалександровском сельском поселении"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6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2241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Новоалександровского сельского поселения "Развитие сетей наружного освещения"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2046,7</a:t>
                      </a:r>
                      <a:endParaRPr lang="ru-RU" sz="1600" b="1" i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1913,2</a:t>
                      </a:r>
                      <a:endParaRPr lang="ru-RU" sz="1600" b="1" i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1981,7</a:t>
                      </a:r>
                      <a:endParaRPr lang="ru-RU" sz="1600" b="1" i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56440" y="1068171"/>
            <a:ext cx="182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3697924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46920" y="260647"/>
            <a:ext cx="10693696" cy="936105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программы общего характера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113280"/>
              </p:ext>
            </p:extLst>
          </p:nvPr>
        </p:nvGraphicFramePr>
        <p:xfrm>
          <a:off x="263353" y="2060848"/>
          <a:ext cx="11521279" cy="38164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47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3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3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76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01204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37469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Новоалександровского сельского поселения "Развитие муниципальной службы в Новоалександровском сельском поселении"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7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Новоалександровского сельского поселения " Управление муниципальными финансами и создание условий для эффективного управления муниципальными финансами"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721,6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108,7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56440" y="1412776"/>
            <a:ext cx="182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1559093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15480" y="188640"/>
            <a:ext cx="9828584" cy="1872208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Новоалександровского сельского поселения Азовского района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79807" y="1412776"/>
            <a:ext cx="2772816" cy="3754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определен в соответствии со ст. 92.1 Бюджетного кодекса РФ и не превышает допустимого предела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1542556"/>
              </p:ext>
            </p:extLst>
          </p:nvPr>
        </p:nvGraphicFramePr>
        <p:xfrm>
          <a:off x="225416" y="2656875"/>
          <a:ext cx="8352927" cy="2937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4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44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81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44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15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969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801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801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</a:t>
                      </a:r>
                      <a:r>
                        <a:rPr lang="ru-RU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дефицита бюджета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0229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 за счет остатков средств на счете бюджета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01160" y="2159295"/>
            <a:ext cx="1437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7" name="Стрелка влево 16"/>
          <p:cNvSpPr/>
          <p:nvPr/>
        </p:nvSpPr>
        <p:spPr>
          <a:xfrm>
            <a:off x="8597664" y="3760341"/>
            <a:ext cx="682143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758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51585" y="0"/>
            <a:ext cx="8247405" cy="1034714"/>
          </a:xfrm>
          <a:prstGeom prst="round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0" tIns="0" rIns="0" bIns="0" rtlCol="0" anchor="ctr"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граждан в общественном обсуждении бюджета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8968" y="1188865"/>
            <a:ext cx="3962936" cy="1877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обсуждения проектов муниципальных правовых актов по вопросам местного значения с участием жителей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представительным органом муниципального образования проводятся публичные слушания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16080" y="1188864"/>
            <a:ext cx="4320479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являются одной из форм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 в осуществлении местного самоуправления. Проводятся с участием жителей муниципального района для обсуждения проектов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правовых актов и по вопросам местного значения.</a:t>
            </a:r>
          </a:p>
        </p:txBody>
      </p:sp>
      <p:pic>
        <p:nvPicPr>
          <p:cNvPr id="1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4060" y="3281746"/>
            <a:ext cx="440865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112224" y="4005064"/>
            <a:ext cx="3240360" cy="2308324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Объявления о проведении очередных публичных слушаний публикуется в местных СМИ и на официальном сайте Администрации Новоалександровского сельского поселения.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01612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735960" y="188641"/>
            <a:ext cx="6192688" cy="73114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6" name="Содержимое 4"/>
          <p:cNvSpPr>
            <a:spLocks noGrp="1"/>
          </p:cNvSpPr>
          <p:nvPr>
            <p:ph idx="1"/>
          </p:nvPr>
        </p:nvSpPr>
        <p:spPr>
          <a:xfrm>
            <a:off x="6168008" y="1034714"/>
            <a:ext cx="5472608" cy="49860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algn="just">
              <a:buNone/>
            </a:pP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Бюджет для граждан» - информационный сборник, который познакомит население с основными положениями главного финансового документа, а именно Решением «О бюджете на 20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2027-2028 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годов», с</a:t>
            </a:r>
            <a:r>
              <a:rPr lang="ru-RU" sz="23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озданным  для того, чтобы каждый житель Новоалександровского сельского поселения был осведомлен, как формируется и расходуется бюджет, сколько в бюджет поступает средств и на какие цели они направляются.</a:t>
            </a:r>
            <a:endParaRPr lang="ru-RU" sz="23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472" y="332655"/>
            <a:ext cx="4464496" cy="568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4564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19066" cy="132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 в публичных слушаниях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56793"/>
            <a:ext cx="8596668" cy="448457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– это форма реализации прав жителей муниципального образования (общественности) на участие в обсуждении проектов муниципальных правовых актов по вопросам местного значения в случаях, определенных законодательством.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публичных слушаниях в Новоалександровском сельском поселении утверждено решением Собрания депутатов Новоалександровского сельского поселения от 25.10.2022 № 38.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по проекту бюджета Новоалександровского сельского поселения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2027-2028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проведены в форме собрания граждан 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декабря </a:t>
            </a: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соответствии с решением Собрания депутатов Новоалександровского сельского поселения от </a:t>
            </a: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13.11.2025 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назначении публичных слушаний по проекту решения Собрания депутатов Новоалександровского сельского поселения «О бюджете Новоалександровского сельского поселения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2895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1" y="332656"/>
            <a:ext cx="8424936" cy="86409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911424" y="1581951"/>
            <a:ext cx="8837098" cy="482453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sz="3200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Администрации Новоалександровского сельского поселения</a:t>
            </a:r>
          </a:p>
          <a:p>
            <a:pPr algn="ctr"/>
            <a:r>
              <a:rPr lang="ru-RU" sz="3200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Адрес: 346748 хутор Новоалександровка, пл. Свободы, 3а.</a:t>
            </a:r>
          </a:p>
          <a:p>
            <a:pPr algn="ctr"/>
            <a:r>
              <a:rPr lang="ru-RU" sz="3200" dirty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           телефон , факс 8(86342) 91-6-40,72-9-08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sp808@azov.donpac.ru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>
              <a:defRPr/>
            </a:pPr>
            <a:fld id="{165C93FF-0F0F-4F92-B7A8-E827C7A1BB16}" type="slidenum">
              <a:rPr lang="de-DE" smtClean="0"/>
              <a:pPr algn="ctr">
                <a:defRPr/>
              </a:pPr>
              <a:t>21</a:t>
            </a:fld>
            <a:endParaRPr lang="de-DE" dirty="0"/>
          </a:p>
        </p:txBody>
      </p:sp>
      <p:pic>
        <p:nvPicPr>
          <p:cNvPr id="5" name="Picture 2" descr="http://player.myshared.ru/741208/data/images/img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7252" y="94129"/>
            <a:ext cx="1420373" cy="1272102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539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43472" y="188639"/>
            <a:ext cx="9324528" cy="1296145"/>
          </a:xfrm>
          <a:noFill/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прозрачности (открытости) бюджетной системы Российской Федерации означает: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19336" y="1484784"/>
            <a:ext cx="11881320" cy="238886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обязательное опубликование в средствах массовой информации утвержденных бюджетов и отчетов об их исполнении;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доступность иных сведений о бюджете;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обязательная открытость для общества и средств массовой информации проектов бюджетов;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обеспечение доступа к информации, размещенной в информационно - телекоммуникационной сети «интернет».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5</a:t>
            </a: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10206038" y="6492876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7528" y="3704369"/>
            <a:ext cx="7020272" cy="31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4249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807" y="1"/>
            <a:ext cx="8095593" cy="904875"/>
          </a:xfrm>
          <a:solidFill>
            <a:schemeClr val="bg1"/>
          </a:solidFill>
        </p:spPr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圆角矩形 8"/>
          <p:cNvSpPr/>
          <p:nvPr/>
        </p:nvSpPr>
        <p:spPr>
          <a:xfrm>
            <a:off x="1952596" y="1040524"/>
            <a:ext cx="8501122" cy="599090"/>
          </a:xfrm>
          <a:prstGeom prst="roundRect">
            <a:avLst/>
          </a:prstGeom>
          <a:solidFill>
            <a:srgbClr val="FF99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1959005" y="1740023"/>
            <a:ext cx="8513686" cy="5302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1952596" y="2317532"/>
            <a:ext cx="8501122" cy="45719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1952596" y="3515710"/>
            <a:ext cx="8501122" cy="646386"/>
          </a:xfrm>
          <a:prstGeom prst="roundRect">
            <a:avLst/>
          </a:prstGeom>
          <a:solidFill>
            <a:srgbClr val="FF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1952596" y="2806262"/>
            <a:ext cx="8501122" cy="6463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1952596" y="4225159"/>
            <a:ext cx="8501122" cy="599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1952596" y="4887310"/>
            <a:ext cx="8501122" cy="4414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1952596" y="5376042"/>
            <a:ext cx="8429684" cy="409903"/>
          </a:xfrm>
          <a:prstGeom prst="roundRect">
            <a:avLst/>
          </a:prstGeom>
          <a:solidFill>
            <a:srgbClr val="DAD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1952596" y="5833241"/>
            <a:ext cx="8429684" cy="10247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2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807" y="1"/>
            <a:ext cx="8095593" cy="8858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 и бюджетная классификация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3433" y="994300"/>
            <a:ext cx="9465494" cy="2075925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Бюджетная классификация РФ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группировка доходов, расходов  и источников финансирования дефицитов бюджетов бюджетной системы РФ, используемая для составления и исполнения бюджетов, составления бюджетной отчетности, обеспечивающей сопоставимость показателей бюджетов бюджетной системы РФ (статья 18 Бюджетного кодекса).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Состав бюджетной классификации (статья 19 Бюджетного кодекса):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095500" y="3733800"/>
            <a:ext cx="8458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indent="-179388" eaLnBrk="1" hangingPunct="1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842773" y="3409951"/>
            <a:ext cx="9282302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indent="-179388" eaLnBrk="1" hangingPunct="1">
              <a:spcBef>
                <a:spcPct val="20000"/>
              </a:spcBef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Расходное обязательство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обязанность выплатить денежные средства из соответствующего бюджета.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9388" indent="-179388" eaLnBrk="1" hangingPunct="1">
              <a:spcBef>
                <a:spcPct val="20000"/>
              </a:spcBef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Расходные обязательства                                           Основания для возникновения и оплаты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83434" y="2990850"/>
            <a:ext cx="8928991" cy="485775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Понятие и типы расходных обязательств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7408" y="4305301"/>
            <a:ext cx="2378554" cy="42862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Публичные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3762" y="4791076"/>
            <a:ext cx="2362200" cy="52387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том числе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7409" y="5476876"/>
            <a:ext cx="2378554" cy="60959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Гражданско-правовые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3763" y="6238875"/>
            <a:ext cx="2362200" cy="3619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Межгосударственные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12663" y="4295776"/>
            <a:ext cx="6499762" cy="42862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Законы (акты), определяющие объем и (или) правила определения объема обязательств перед физическими, юридическими лицами, органами власти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12662" y="4791075"/>
            <a:ext cx="6499764" cy="66675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в том числе законы (акты) прямого действия, устанавливающие права граждан на получение социальных выплат (пенсий, пособий, компенсаций) в соответствии с определенным нормативом (в фиксированном объеме)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12662" y="5524499"/>
            <a:ext cx="6499763" cy="63817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</a:rPr>
              <a:t>Государственный (муниципальный) контракт, трудовое соглашение (контракт), выплаты, обусловленные исполнением трудовых (служебных) обязанностей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12662" y="6248400"/>
            <a:ext cx="6499763" cy="36195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Межгосударственный договор (соглашение)</a:t>
            </a:r>
          </a:p>
        </p:txBody>
      </p:sp>
    </p:spTree>
    <p:extLst>
      <p:ext uri="{BB962C8B-B14F-4D97-AF65-F5344CB8AC3E}">
        <p14:creationId xmlns:p14="http://schemas.microsoft.com/office/powerpoint/2010/main" xmlns="" val="202665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825" y="1"/>
            <a:ext cx="9020175" cy="104774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процесс – ежегодное формирование и исполнение бюджета</a:t>
            </a:r>
          </a:p>
        </p:txBody>
      </p:sp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1647825" y="3717033"/>
            <a:ext cx="8572500" cy="432047"/>
          </a:xfrm>
        </p:spPr>
        <p:txBody>
          <a:bodyPr>
            <a:normAutofit/>
          </a:bodyPr>
          <a:lstStyle/>
          <a:p>
            <a:pPr marL="0" algn="just">
              <a:buFont typeface="Wingdings" pitchFamily="2" charset="2"/>
              <a:buChar char="ü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1304924"/>
            <a:ext cx="1276350" cy="1495426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Утверждение бюджета на очередной год и плановый период</a:t>
            </a:r>
          </a:p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(законодательные, представительные органы власти)</a:t>
            </a:r>
            <a:endParaRPr lang="ru-RU" sz="9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34074" y="1314450"/>
            <a:ext cx="1314451" cy="1457325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Исполнение бюджета в текущем году</a:t>
            </a:r>
          </a:p>
          <a:p>
            <a:pPr algn="ctr"/>
            <a:r>
              <a:rPr lang="ru-RU" sz="900" dirty="0">
                <a:latin typeface="Times New Roman" pitchFamily="18" charset="0"/>
                <a:cs typeface="Times New Roman" pitchFamily="18" charset="0"/>
              </a:rPr>
              <a:t>(органы исполнительной власти, Правительство, финансовые органы)</a:t>
            </a:r>
            <a:endParaRPr lang="ru-RU" sz="9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05676" y="1323975"/>
            <a:ext cx="1571624" cy="1457325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 предыдущего года          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(органы исполнительной власти)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43975" y="1314449"/>
            <a:ext cx="1562100" cy="1438276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Утверждение отчета об исполнении бюджета предыдущего года</a:t>
            </a:r>
          </a:p>
          <a:p>
            <a:pPr algn="ctr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(Законодательные, представительные органы власти)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47825" y="1127761"/>
            <a:ext cx="1285875" cy="1624964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Составление проекта бюджета очередного года и планового периода</a:t>
            </a:r>
          </a:p>
          <a:p>
            <a:pPr algn="ctr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(органы исполнительной власти)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0375" y="1343025"/>
            <a:ext cx="1466850" cy="140970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Рассмотрение проекта бюджета очередного года и планового периода</a:t>
            </a:r>
          </a:p>
          <a:p>
            <a:pPr algn="ctr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(Законодательные, представительные органы власти)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771651" y="2932113"/>
            <a:ext cx="8696325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Нормативные правовые акты, регулирующие бюджетные правоотношения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1771650" y="4221088"/>
            <a:ext cx="914888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179388" eaLnBrk="1" hangingPunct="1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Прогноз социально – экономического развития Новоалександровского сельского поселения  Азовского района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1762125" y="4941168"/>
            <a:ext cx="84582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179388" algn="just" eaLnBrk="1" hangingPunct="1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Основные направления бюджетной и налоговой политики Новоалександровского сельского поселения  Азовского района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1771650" y="5733256"/>
            <a:ext cx="845819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179388" eaLnBrk="1" hangingPunct="1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Муниципальные программы Новоалександровского сельского поселения  Азовского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xmlns="" val="75771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472" y="0"/>
            <a:ext cx="8981627" cy="10477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27448" y="922338"/>
            <a:ext cx="9331003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defRPr/>
            </a:pPr>
            <a:r>
              <a:rPr lang="ru-RU" sz="2800" b="1" dirty="0">
                <a:latin typeface="Times New Roman" pitchFamily="18" charset="0"/>
                <a:ea typeface="+mj-ea"/>
                <a:cs typeface="Times New Roman" pitchFamily="18" charset="0"/>
              </a:rPr>
              <a:t>ДОХОДЫ – РАСХОДЫ = ДЕФИЦИТ (ПРОФИЦИТ)</a:t>
            </a:r>
          </a:p>
        </p:txBody>
      </p:sp>
      <p:pic>
        <p:nvPicPr>
          <p:cNvPr id="21506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440" y="2420888"/>
            <a:ext cx="1872209" cy="1446262"/>
          </a:xfrm>
          <a:prstGeom prst="rect">
            <a:avLst/>
          </a:prstGeom>
          <a:noFill/>
        </p:spPr>
      </p:pic>
      <p:pic>
        <p:nvPicPr>
          <p:cNvPr id="21508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664" y="2105025"/>
            <a:ext cx="1152128" cy="9525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57700" y="1962150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62125" y="3895725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87490" y="4381500"/>
            <a:ext cx="3816424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&gt; доходы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ДЕФИЦИТ</a:t>
            </a:r>
          </a:p>
        </p:txBody>
      </p:sp>
      <p:pic>
        <p:nvPicPr>
          <p:cNvPr id="13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0525" y="2171700"/>
            <a:ext cx="1177926" cy="9525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448675" y="1952625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pic>
        <p:nvPicPr>
          <p:cNvPr id="15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8451" y="2600325"/>
            <a:ext cx="1942212" cy="15621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8181975" y="3724275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40017" y="4362450"/>
            <a:ext cx="3888431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&gt; расходы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87489" y="5000626"/>
            <a:ext cx="3816424" cy="1543050"/>
          </a:xfrm>
          <a:prstGeom prst="rect">
            <a:avLst/>
          </a:prstGeom>
          <a:solidFill>
            <a:srgbClr val="FF99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 накопления, остатки или в взять в долг)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240017" y="4991101"/>
            <a:ext cx="3999360" cy="1543050"/>
          </a:xfrm>
          <a:prstGeom prst="rect">
            <a:avLst/>
          </a:prstGeom>
          <a:solidFill>
            <a:srgbClr val="FF99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 как их использовать (например, накапливать резервы, остатки, погасить долг)</a:t>
            </a:r>
          </a:p>
        </p:txBody>
      </p:sp>
      <p:pic>
        <p:nvPicPr>
          <p:cNvPr id="20" name="Picture 2" descr="L:\J\409.Отдел_по_ управлению_госдолгом\Киселева Н\рисунки для презентаций\48277143158e32e782351d8d59f11fa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1824" y="2270332"/>
            <a:ext cx="2136627" cy="2238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414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3592" y="794863"/>
            <a:ext cx="5730047" cy="2778153"/>
          </a:xfrm>
          <a:prstGeom prst="rect">
            <a:avLst/>
          </a:prstGeom>
        </p:spPr>
      </p:pic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 rot="10800000" flipV="1">
            <a:off x="8153640" y="4357890"/>
            <a:ext cx="19748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3408392"/>
              </p:ext>
            </p:extLst>
          </p:nvPr>
        </p:nvGraphicFramePr>
        <p:xfrm>
          <a:off x="335360" y="4661672"/>
          <a:ext cx="11305255" cy="204240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785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0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27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79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77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977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79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(отчет)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108583,4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49650,2</a:t>
                      </a:r>
                      <a:endParaRPr lang="ru-RU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2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39557,9</a:t>
                      </a:r>
                      <a:endParaRPr lang="ru-RU" sz="24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41 181,3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40528,4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9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48341,3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34564,0</a:t>
                      </a:r>
                      <a:endParaRPr lang="ru-RU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2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39557,9</a:t>
                      </a:r>
                      <a:endParaRPr lang="ru-RU" sz="24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41181,3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40528,4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5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</a:t>
                      </a:r>
                    </a:p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2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+60242,1</a:t>
                      </a: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+15086,2</a:t>
                      </a:r>
                      <a:endParaRPr lang="ru-RU" sz="2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2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30" marR="8830" marT="883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79376" y="3429000"/>
            <a:ext cx="113052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EBDDC3">
                    <a:lumMod val="25000"/>
                  </a:srgb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Бюджет Новоалександровского сельского поселения – это денежный фонд поселения, предназначенный для финансового обеспечения его задач и функций, другими словами, план доходов и расходов на очередной финансовый год и плановый период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24000" y="3"/>
            <a:ext cx="9144000" cy="946601"/>
          </a:xfrm>
          <a:prstGeom prst="round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</a:t>
            </a:r>
          </a:p>
        </p:txBody>
      </p:sp>
    </p:spTree>
    <p:extLst>
      <p:ext uri="{BB962C8B-B14F-4D97-AF65-F5344CB8AC3E}">
        <p14:creationId xmlns:p14="http://schemas.microsoft.com/office/powerpoint/2010/main" xmlns="" val="400135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3727702"/>
              </p:ext>
            </p:extLst>
          </p:nvPr>
        </p:nvGraphicFramePr>
        <p:xfrm>
          <a:off x="191345" y="1188414"/>
          <a:ext cx="11521280" cy="461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84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92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688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7056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3736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предприятий и организаций, млн.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37330,9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41967,2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47682,7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0567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потребительских цен,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11978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оплаты труда наемных работников, млн.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513,27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1385" y="0"/>
            <a:ext cx="11233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Новоалександровского сельского поселения на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2026-2028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8897229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26251</TotalTime>
  <Words>1743</Words>
  <Application>Microsoft Office PowerPoint</Application>
  <PresentationFormat>Произвольный</PresentationFormat>
  <Paragraphs>401</Paragraphs>
  <Slides>21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Проект решения о бюджете  на 2026 год и плановый период  2027 и 2028 годов  Бюджет для граждан </vt:lpstr>
      <vt:lpstr>Что такое «Бюджет для граждан»?</vt:lpstr>
      <vt:lpstr>Принцип прозрачности (открытости) бюджетной системы Российской Федерации означает:</vt:lpstr>
      <vt:lpstr>Основные понятия</vt:lpstr>
      <vt:lpstr>Ведомственная структура расходов бюджета и бюджетная классификация</vt:lpstr>
      <vt:lpstr>Бюджетный процесс – ежегодное формирование и исполнение бюджета</vt:lpstr>
      <vt:lpstr>Основные характеристики бюджетов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Дефицит бюджета Новоалександровского сельского поселения Азовского района</vt:lpstr>
      <vt:lpstr>Участие граждан в общественном обсуждении бюджета</vt:lpstr>
      <vt:lpstr>Участие граждан в публичных слушаниях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Скокленев</dc:creator>
  <cp:lastModifiedBy>USER</cp:lastModifiedBy>
  <cp:revision>2236</cp:revision>
  <cp:lastPrinted>2021-01-11T06:56:06Z</cp:lastPrinted>
  <dcterms:created xsi:type="dcterms:W3CDTF">2012-12-13T23:26:48Z</dcterms:created>
  <dcterms:modified xsi:type="dcterms:W3CDTF">2025-12-30T08:00:02Z</dcterms:modified>
</cp:coreProperties>
</file>