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445" r:id="rId1"/>
  </p:sldMasterIdLst>
  <p:notesMasterIdLst>
    <p:notesMasterId r:id="rId14"/>
  </p:notesMasterIdLst>
  <p:sldIdLst>
    <p:sldId id="258" r:id="rId2"/>
    <p:sldId id="271" r:id="rId3"/>
    <p:sldId id="290" r:id="rId4"/>
    <p:sldId id="259" r:id="rId5"/>
    <p:sldId id="260" r:id="rId6"/>
    <p:sldId id="261" r:id="rId7"/>
    <p:sldId id="272" r:id="rId8"/>
    <p:sldId id="273" r:id="rId9"/>
    <p:sldId id="292" r:id="rId10"/>
    <p:sldId id="293" r:id="rId11"/>
    <p:sldId id="288" r:id="rId12"/>
    <p:sldId id="29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0000FF"/>
    <a:srgbClr val="7B13F9"/>
    <a:srgbClr val="6600FF"/>
    <a:srgbClr val="FF99CC"/>
    <a:srgbClr val="F70936"/>
    <a:srgbClr val="6666FF"/>
    <a:srgbClr val="99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741" autoAdjust="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39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kristina\Desktop\&#1088;&#1072;&#1073;&#1086;&#1090;&#1072;\nf,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kristina\Desktop\&#1088;&#1072;&#1073;&#1086;&#1090;&#1072;\nf,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87406186232577"/>
          <c:y val="6.8401285559897898E-2"/>
          <c:w val="0.74287419799032228"/>
          <c:h val="0.7052439932630001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Лист1!$B$21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Лист1!$A$22:$A$24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Лист1!$B$22:$B$24</c:f>
              <c:numCache>
                <c:formatCode>General</c:formatCode>
                <c:ptCount val="3"/>
                <c:pt idx="0">
                  <c:v>12555.2</c:v>
                </c:pt>
                <c:pt idx="1">
                  <c:v>352.8</c:v>
                </c:pt>
                <c:pt idx="2">
                  <c:v>2127.9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AA-4FBA-ABDB-3296D02E8FF5}"/>
            </c:ext>
          </c:extLst>
        </c:ser>
        <c:ser>
          <c:idx val="1"/>
          <c:order val="1"/>
          <c:tx>
            <c:strRef>
              <c:f>Лист1!$C$21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Лист1!$A$22:$A$24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Лист1!$C$22:$C$24</c:f>
              <c:numCache>
                <c:formatCode>General</c:formatCode>
                <c:ptCount val="3"/>
                <c:pt idx="0" formatCode="#,##0.00">
                  <c:v>12962.7</c:v>
                </c:pt>
                <c:pt idx="1">
                  <c:v>366.2</c:v>
                </c:pt>
                <c:pt idx="2">
                  <c:v>198.5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AA-4FBA-ABDB-3296D02E8FF5}"/>
            </c:ext>
          </c:extLst>
        </c:ser>
        <c:ser>
          <c:idx val="2"/>
          <c:order val="2"/>
          <c:tx>
            <c:strRef>
              <c:f>Лист1!$D$21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Лист1!$A$22:$A$24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Лист1!$D$22:$D$24</c:f>
              <c:numCache>
                <c:formatCode>General</c:formatCode>
                <c:ptCount val="3"/>
                <c:pt idx="0">
                  <c:v>13411.6</c:v>
                </c:pt>
                <c:pt idx="1">
                  <c:v>380.9</c:v>
                </c:pt>
                <c:pt idx="2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1AA-4FBA-ABDB-3296D02E8FF5}"/>
            </c:ext>
          </c:extLst>
        </c:ser>
        <c:dLbls>
          <c:showVal val="1"/>
        </c:dLbls>
        <c:gapWidth val="65"/>
        <c:shape val="box"/>
        <c:axId val="78670848"/>
        <c:axId val="78684928"/>
        <c:axId val="0"/>
      </c:bar3DChart>
      <c:catAx>
        <c:axId val="78670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84928"/>
        <c:crosses val="autoZero"/>
        <c:auto val="1"/>
        <c:lblAlgn val="ctr"/>
        <c:lblOffset val="100"/>
      </c:catAx>
      <c:valAx>
        <c:axId val="786849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7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7.8086871644704745E-3"/>
          <c:y val="5.4866337744888936E-2"/>
          <c:w val="0.13478101474504559"/>
          <c:h val="0.564603547182040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1.2899415241079033E-2"/>
          <c:y val="1.5929244832585315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13211542547446"/>
          <c:y val="3.1839405049378659E-3"/>
          <c:w val="0.74308134408100168"/>
          <c:h val="0.94408586748616097"/>
        </c:manualLayout>
      </c:layout>
      <c:pie3DChart>
        <c:varyColors val="1"/>
        <c:ser>
          <c:idx val="0"/>
          <c:order val="0"/>
          <c:tx>
            <c:strRef>
              <c:f>Лист5!$B$1:$B$2</c:f>
              <c:strCache>
                <c:ptCount val="2"/>
                <c:pt idx="0">
                  <c:v>2019 год</c:v>
                </c:pt>
                <c:pt idx="1">
                  <c:v>(тыс. рублей)</c:v>
                </c:pt>
              </c:strCache>
            </c:strRef>
          </c:tx>
          <c:explosion val="19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8E-449F-A5AD-943B221B34BE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8E-449F-A5AD-943B221B34BE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8E-449F-A5AD-943B221B34BE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8E-449F-A5AD-943B221B34BE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98E-449F-A5AD-943B221B34BE}"/>
              </c:ext>
            </c:extLst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98E-449F-A5AD-943B221B34BE}"/>
              </c:ext>
            </c:extLst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98E-449F-A5AD-943B221B34BE}"/>
              </c:ext>
            </c:extLst>
          </c:dPt>
          <c:dLbls>
            <c:delete val="1"/>
          </c:dLbls>
          <c:cat>
            <c:strRef>
              <c:f>Лист5!$A$3:$A$9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Лист5!$B$3:$B$9</c:f>
              <c:numCache>
                <c:formatCode>General</c:formatCode>
                <c:ptCount val="7"/>
                <c:pt idx="0" formatCode="#,##0.00">
                  <c:v>4202</c:v>
                </c:pt>
                <c:pt idx="1">
                  <c:v>254.7</c:v>
                </c:pt>
                <c:pt idx="2">
                  <c:v>567.4</c:v>
                </c:pt>
                <c:pt idx="3">
                  <c:v>7457.3</c:v>
                </c:pt>
                <c:pt idx="4">
                  <c:v>73.8</c:v>
                </c:pt>
                <c:pt idx="5">
                  <c:v>259.60000000000002</c:v>
                </c:pt>
                <c:pt idx="6">
                  <c:v>93.2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98E-449F-A5AD-943B221B34BE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4491522551775888"/>
          <c:y val="1.662200053691694E-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7390602433062997"/>
          <c:y val="2.3562197080673485E-2"/>
          <c:w val="0.62609397566937031"/>
          <c:h val="0.7956324297300299"/>
        </c:manualLayout>
      </c:layout>
      <c:pie3DChart>
        <c:varyColors val="1"/>
        <c:ser>
          <c:idx val="0"/>
          <c:order val="0"/>
          <c:tx>
            <c:strRef>
              <c:f>Лист5!$D$1</c:f>
              <c:strCache>
                <c:ptCount val="1"/>
                <c:pt idx="0">
                  <c:v>2021 год</c:v>
                </c:pt>
              </c:strCache>
            </c:strRef>
          </c:tx>
          <c:explosion val="28"/>
          <c:dPt>
            <c:idx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33-43FC-A390-F6EAFA3375DA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33-43FC-A390-F6EAFA3375DA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33-43FC-A390-F6EAFA3375DA}"/>
              </c:ext>
            </c:extLst>
          </c:dPt>
          <c:dPt>
            <c:idx val="3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33-43FC-A390-F6EAFA3375DA}"/>
              </c:ext>
            </c:extLst>
          </c:dPt>
          <c:dPt>
            <c:idx val="4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633-43FC-A390-F6EAFA3375DA}"/>
              </c:ext>
            </c:extLst>
          </c:dPt>
          <c:dPt>
            <c:idx val="5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633-43FC-A390-F6EAFA3375DA}"/>
              </c:ext>
            </c:extLst>
          </c:dPt>
          <c:dPt>
            <c:idx val="6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633-43FC-A390-F6EAFA3375DA}"/>
              </c:ext>
            </c:extLst>
          </c:dPt>
          <c:dLbls>
            <c:delete val="1"/>
          </c:dLbls>
          <c:cat>
            <c:strRef>
              <c:f>Лист5!$A$3:$A$9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Лист5!$D$3:$D$9</c:f>
              <c:numCache>
                <c:formatCode>General</c:formatCode>
                <c:ptCount val="7"/>
                <c:pt idx="0">
                  <c:v>4637.8</c:v>
                </c:pt>
                <c:pt idx="1">
                  <c:v>148.19999999999999</c:v>
                </c:pt>
                <c:pt idx="2">
                  <c:v>938.9</c:v>
                </c:pt>
                <c:pt idx="3">
                  <c:v>7457.3</c:v>
                </c:pt>
                <c:pt idx="4">
                  <c:v>50.1</c:v>
                </c:pt>
                <c:pt idx="5">
                  <c:v>331.2</c:v>
                </c:pt>
                <c:pt idx="6">
                  <c:v>104.2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633-43FC-A390-F6EAFA3375DA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9609941282894717E-3"/>
          <c:y val="0"/>
          <c:w val="0.3857035885912502"/>
          <c:h val="0.9802626935688026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2019 г. </c:v>
                </c:pt>
              </c:strCache>
            </c:strRef>
          </c:tx>
          <c:cat>
            <c:strRef>
              <c:f>'[Диаграмма в Microsoft Office PowerPoint]Лист1'!$A$2:$A$17</c:f>
              <c:strCache>
                <c:ptCount val="16"/>
                <c:pt idx="0">
                  <c:v>РАСХОДЫ, всего </c:v>
                </c:pt>
                <c:pt idx="1">
                  <c:v>  в том числе: </c:v>
                </c:pt>
                <c:pt idx="2">
                  <c:v>Общегосударственные вопросы </c:v>
                </c:pt>
                <c:pt idx="3">
                  <c:v>Национальная оборона </c:v>
                </c:pt>
                <c:pt idx="4">
                  <c:v>Национальная безопасность и правоохранительная деятельность </c:v>
                </c:pt>
                <c:pt idx="5">
                  <c:v>Национальная экономика </c:v>
                </c:pt>
                <c:pt idx="6">
                  <c:v>Жилищно-коммунальное хозяйство </c:v>
                </c:pt>
                <c:pt idx="7">
                  <c:v>Охрана окружающей среды </c:v>
                </c:pt>
                <c:pt idx="8">
                  <c:v>Образование </c:v>
                </c:pt>
                <c:pt idx="9">
                  <c:v>Культура, кинематография </c:v>
                </c:pt>
                <c:pt idx="10">
                  <c:v>Здравоохранение </c:v>
                </c:pt>
                <c:pt idx="11">
                  <c:v>Социальная политика </c:v>
                </c:pt>
                <c:pt idx="12">
                  <c:v>Физическая культура и спорт </c:v>
                </c:pt>
                <c:pt idx="13">
                  <c:v>Средства массовой информации </c:v>
                </c:pt>
                <c:pt idx="14">
                  <c:v>Обслуживание государственного и муниципального долга </c:v>
                </c:pt>
                <c:pt idx="15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'[Диаграмма в Microsoft Office PowerPoint]Лист1'!$B$2:$B$17</c:f>
              <c:numCache>
                <c:formatCode>General</c:formatCode>
                <c:ptCount val="16"/>
                <c:pt idx="0" formatCode="#,##0.0">
                  <c:v>15035.900000000001</c:v>
                </c:pt>
                <c:pt idx="2" formatCode="#,##0.0">
                  <c:v>6901.8</c:v>
                </c:pt>
                <c:pt idx="3" formatCode="#,##0.0">
                  <c:v>191.3</c:v>
                </c:pt>
                <c:pt idx="4" formatCode="#,##0.0">
                  <c:v>27</c:v>
                </c:pt>
                <c:pt idx="5" formatCode="#,##0.0">
                  <c:v>1918.5</c:v>
                </c:pt>
                <c:pt idx="6" formatCode="#,##0.0">
                  <c:v>1001.2</c:v>
                </c:pt>
                <c:pt idx="7" formatCode="#,##0.0">
                  <c:v>0</c:v>
                </c:pt>
                <c:pt idx="8" formatCode="#,##0.0">
                  <c:v>5</c:v>
                </c:pt>
                <c:pt idx="9" formatCode="#,##0.0">
                  <c:v>4861.6000000000004</c:v>
                </c:pt>
                <c:pt idx="10" formatCode="#,##0.0">
                  <c:v>0</c:v>
                </c:pt>
                <c:pt idx="11" formatCode="#,##0.0">
                  <c:v>109.5</c:v>
                </c:pt>
                <c:pt idx="12" formatCode="#,##0.0">
                  <c:v>20</c:v>
                </c:pt>
                <c:pt idx="13" formatCode="#,##0.0">
                  <c:v>0</c:v>
                </c:pt>
                <c:pt idx="14" formatCode="#,##0.0">
                  <c:v>0</c:v>
                </c:pt>
                <c:pt idx="15" formatCode="#,##0.0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874300087489068"/>
          <c:y val="0"/>
          <c:w val="0.33292366579177601"/>
          <c:h val="0.9997046974988488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Лист8!$A$12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5.6535856642874107E-3"/>
                  <c:y val="0.1950991799590475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9A-4680-A2EE-9CF0B0A5638E}"/>
                </c:ext>
              </c:extLst>
            </c:dLbl>
            <c:dLbl>
              <c:idx val="1"/>
              <c:layout>
                <c:manualLayout>
                  <c:x val="0"/>
                  <c:y val="0.1384574825515821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9A-4680-A2EE-9CF0B0A5638E}"/>
                </c:ext>
              </c:extLst>
            </c:dLbl>
            <c:dLbl>
              <c:idx val="2"/>
              <c:layout>
                <c:manualLayout>
                  <c:x val="3.7690571095249418E-3"/>
                  <c:y val="0.1195769167490936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9A-4680-A2EE-9CF0B0A56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Лист8!$B$1:$D$1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Лист8!$B$12:$D$12</c:f>
              <c:numCache>
                <c:formatCode>#,##0.0</c:formatCode>
                <c:ptCount val="3"/>
                <c:pt idx="0">
                  <c:v>4385.6000000000004</c:v>
                </c:pt>
                <c:pt idx="1">
                  <c:v>4368.1000000000004</c:v>
                </c:pt>
                <c:pt idx="2">
                  <c:v>4329.5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9A-4680-A2EE-9CF0B0A5638E}"/>
            </c:ext>
          </c:extLst>
        </c:ser>
        <c:dLbls>
          <c:showVal val="1"/>
        </c:dLbls>
        <c:shape val="box"/>
        <c:axId val="78020992"/>
        <c:axId val="78022528"/>
        <c:axId val="0"/>
      </c:bar3DChart>
      <c:catAx>
        <c:axId val="780209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022528"/>
        <c:crosses val="autoZero"/>
        <c:auto val="1"/>
        <c:lblAlgn val="ctr"/>
        <c:lblOffset val="100"/>
      </c:catAx>
      <c:valAx>
        <c:axId val="78022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02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066829-1D7F-43AE-A131-2B5FC6B32264}" type="datetimeFigureOut">
              <a:rPr lang="ru-RU"/>
              <a:pPr>
                <a:defRPr/>
              </a:pPr>
              <a:t>28.11.2018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0320A4-ECE9-4F7F-9278-8405B762A8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267BE0-748A-4D24-A129-1247A1CC7A54}" type="slidenum">
              <a:rPr lang="ru-RU" altLang="ru-RU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C09043-AA0D-4567-922F-8F2B7CCEA0E9}" type="slidenum">
              <a:rPr lang="ru-RU" alt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30C316-9C98-473A-BD10-21A56706F0B7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387B39-B833-4932-8081-D8C87740D99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7667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0FC3-6E8F-459A-9A48-75E0C1B42E8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8134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6A47-0B86-492F-A282-EFEC897468F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1211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0740-1583-4A3A-9A55-3944F6927F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6186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9C9-654D-40B3-8013-029E07D9209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767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9CC7-069B-4B9A-A53D-011C1427178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66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196D-8861-40AF-BA37-10B44751E2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3737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5646-5B70-4B12-9BAC-C24A754A520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9794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9EFF-97F6-4519-BFED-22DCE370D94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2997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F63D-66BE-4C90-9ABA-B027FDB00E5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8112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9ED7-2B2F-4A68-B6B9-90864441BF5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1695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CED3562-BFB5-480F-AF56-65BC702CC09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5956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46" r:id="rId1"/>
    <p:sldLayoutId id="2147486447" r:id="rId2"/>
    <p:sldLayoutId id="2147486448" r:id="rId3"/>
    <p:sldLayoutId id="2147486449" r:id="rId4"/>
    <p:sldLayoutId id="2147486450" r:id="rId5"/>
    <p:sldLayoutId id="2147486451" r:id="rId6"/>
    <p:sldLayoutId id="2147486452" r:id="rId7"/>
    <p:sldLayoutId id="2147486453" r:id="rId8"/>
    <p:sldLayoutId id="2147486454" r:id="rId9"/>
    <p:sldLayoutId id="2147486455" r:id="rId10"/>
    <p:sldLayoutId id="214748645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8218" cy="4797152"/>
          </a:xfrm>
          <a:prstGeom prst="rect">
            <a:avLst/>
          </a:prstGeom>
        </p:spPr>
      </p:pic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339975" y="2708275"/>
            <a:ext cx="3887788" cy="2862263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i="1" smtClean="0">
                <a:solidFill>
                  <a:schemeClr val="tx1"/>
                </a:solidFill>
              </a:rPr>
              <a:t>  </a:t>
            </a:r>
            <a:br>
              <a:rPr lang="ru-RU" altLang="ru-RU" sz="2400" i="1" smtClean="0">
                <a:solidFill>
                  <a:schemeClr val="tx1"/>
                </a:solidFill>
              </a:rPr>
            </a:br>
            <a:r>
              <a:rPr lang="ru-RU" altLang="ru-RU" sz="2400" smtClean="0">
                <a:solidFill>
                  <a:schemeClr val="tx1"/>
                </a:solidFill>
              </a:rPr>
              <a:t/>
            </a:r>
            <a:br>
              <a:rPr lang="ru-RU" altLang="ru-RU" sz="2400" smtClean="0">
                <a:solidFill>
                  <a:schemeClr val="tx1"/>
                </a:solidFill>
              </a:rPr>
            </a:b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672786"/>
            <a:ext cx="914400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Проект Бюджета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муниципального образования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Новоалександровского сельского поселения на 2019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год и плановый период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2020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и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2021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годов</a:t>
            </a:r>
            <a:endParaRPr lang="ru-RU" sz="3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24744"/>
            <a:ext cx="6190454" cy="671249"/>
          </a:xfrm>
        </p:spPr>
        <p:txBody>
          <a:bodyPr/>
          <a:lstStyle/>
          <a:p>
            <a:r>
              <a:rPr lang="ru-RU" sz="3500" b="1" dirty="0">
                <a:latin typeface="Comic Sans MS" panose="030F0702030302020204" pitchFamily="66" charset="0"/>
              </a:rPr>
              <a:t>Резервные фонды.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8136904" cy="2304256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соответствии с п.4 ст.81 БК РФ средства резервного фонда направляются на финансовое обеспечение непредвиденных расходов, в том числе на проведение аварийно-восстановительных работ и иных мероприятий, связанных с ликвидацией последствий стихийных бедствий и других чрезвычайных ситуаций.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3573016"/>
            <a:ext cx="5328592" cy="304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1305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792163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</a:t>
            </a:r>
            <a:r>
              <a:rPr lang="ru-RU" altLang="ru-RU" sz="2000" b="1" dirty="0" smtClean="0">
                <a:solidFill>
                  <a:srgbClr val="6600FF"/>
                </a:solidFill>
              </a:rPr>
              <a:t>2019-2021 </a:t>
            </a:r>
            <a:r>
              <a:rPr lang="ru-RU" altLang="ru-RU" sz="2000" b="1" dirty="0" smtClean="0">
                <a:solidFill>
                  <a:srgbClr val="6600FF"/>
                </a:solidFill>
              </a:rPr>
              <a:t>год в бюджете предусмотрены следующие муниципальные программы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9548737"/>
              </p:ext>
            </p:extLst>
          </p:nvPr>
        </p:nvGraphicFramePr>
        <p:xfrm>
          <a:off x="214282" y="719066"/>
          <a:ext cx="8712969" cy="61389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521482">
                  <a:extLst>
                    <a:ext uri="{9D8B030D-6E8A-4147-A177-3AD203B41FA5}">
                      <a16:colId xmlns:a16="http://schemas.microsoft.com/office/drawing/2014/main" xmlns="" val="3397895695"/>
                    </a:ext>
                  </a:extLst>
                </a:gridCol>
                <a:gridCol w="621140">
                  <a:extLst>
                    <a:ext uri="{9D8B030D-6E8A-4147-A177-3AD203B41FA5}">
                      <a16:colId xmlns:a16="http://schemas.microsoft.com/office/drawing/2014/main" xmlns="" val="566608643"/>
                    </a:ext>
                  </a:extLst>
                </a:gridCol>
                <a:gridCol w="759171">
                  <a:extLst>
                    <a:ext uri="{9D8B030D-6E8A-4147-A177-3AD203B41FA5}">
                      <a16:colId xmlns:a16="http://schemas.microsoft.com/office/drawing/2014/main" xmlns="" val="1376566483"/>
                    </a:ext>
                  </a:extLst>
                </a:gridCol>
                <a:gridCol w="811176">
                  <a:extLst>
                    <a:ext uri="{9D8B030D-6E8A-4147-A177-3AD203B41FA5}">
                      <a16:colId xmlns:a16="http://schemas.microsoft.com/office/drawing/2014/main" xmlns="" val="1091890641"/>
                    </a:ext>
                  </a:extLst>
                </a:gridCol>
              </a:tblGrid>
              <a:tr h="187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2019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2020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2021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1701092011"/>
                  </a:ext>
                </a:extLst>
              </a:tr>
              <a:tr h="390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"Развитие муниципальной службы в Новоалександровском сельском поселении"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4124955344"/>
                  </a:ext>
                </a:extLst>
              </a:tr>
              <a:tr h="721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"Участие в предупреждении и ликвидации последствий чрезвычайных ситуаций в границах Новоалександровского сельского поселения, обеспечение пожарной безопасности"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24,0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3289047421"/>
                  </a:ext>
                </a:extLst>
              </a:tr>
              <a:tr h="369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"Обеспечение общественного порядка, противодействие преступности"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4179127017"/>
                  </a:ext>
                </a:extLst>
              </a:tr>
              <a:tr h="363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"Развитие транспортной системы"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1 918,5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1205010691"/>
                  </a:ext>
                </a:extLst>
              </a:tr>
              <a:tr h="363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</a:t>
                      </a:r>
                      <a:r>
                        <a:rPr lang="ru-RU" sz="1200" u="none" strike="noStrike" dirty="0" err="1">
                          <a:effectLst/>
                        </a:rPr>
                        <a:t>Энергоэффективность</a:t>
                      </a:r>
                      <a:r>
                        <a:rPr lang="ru-RU" sz="1200" u="none" strike="noStrike" dirty="0">
                          <a:effectLst/>
                        </a:rPr>
                        <a:t> и развитие </a:t>
                      </a:r>
                      <a:r>
                        <a:rPr lang="ru-RU" sz="1200" u="none" strike="noStrike" dirty="0" err="1">
                          <a:effectLst/>
                        </a:rPr>
                        <a:t>эенргетики</a:t>
                      </a:r>
                      <a:r>
                        <a:rPr lang="ru-RU" sz="1200" u="none" strike="noStrike" dirty="0">
                          <a:effectLst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168871430"/>
                  </a:ext>
                </a:extLst>
              </a:tr>
              <a:tr h="363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"Развитие сетей наружного освещения"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906,2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929,8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964,9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1581677511"/>
                  </a:ext>
                </a:extLst>
              </a:tr>
              <a:tr h="369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"Озеленение территории Новоалександровского сельского поселения"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1832787014"/>
                  </a:ext>
                </a:extLst>
              </a:tr>
              <a:tr h="390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"Благоустройство территории Новоалександровского сельского поселения"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130,0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3377305786"/>
                  </a:ext>
                </a:extLst>
              </a:tr>
              <a:tr h="2602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МП Новоалександровского сельского поселения "Развитие культуры"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4 861,6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4 911,8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5 069,6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294902184"/>
                  </a:ext>
                </a:extLst>
              </a:tr>
              <a:tr h="363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МП Новоалександровского сельского поселения "Развитие физической культуры и спорта"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2261429841"/>
                  </a:ext>
                </a:extLst>
              </a:tr>
              <a:tr h="5426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МП Новоалександровского сельского поселения " Управление муниципальными финансами и создание условий для эффективного управления муниципальными финансами"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6 772,3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6 774,5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6 329,2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1493473085"/>
                  </a:ext>
                </a:extLst>
              </a:tr>
              <a:tr h="2602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МП Новоалександровского сельского поселения "Доступная среда"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3324982896"/>
                  </a:ext>
                </a:extLst>
              </a:tr>
              <a:tr h="363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МП Новоалександровского сельского поселения "Социальная поддержка граждан"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109,5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109,5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109,5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2953001041"/>
                  </a:ext>
                </a:extLst>
              </a:tr>
              <a:tr h="5177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МП Новоалександровского сельского поселения «Формирование современной городской среды на территории Новоалександровского сельского поселения"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672706475"/>
                  </a:ext>
                </a:extLst>
              </a:tr>
              <a:tr h="3096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Обеспечение деятельности Избирательной комиссии Ростовской области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473,0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63" marR="4863" marT="4863" marB="0" anchor="ctr"/>
                </a:tc>
                <a:extLst>
                  <a:ext uri="{0D108BD9-81ED-4DB2-BD59-A6C34878D82A}">
                    <a16:rowId xmlns:a16="http://schemas.microsoft.com/office/drawing/2014/main" xmlns="" val="381705144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Новоалександровское</a:t>
            </a:r>
            <a:r>
              <a:rPr lang="ru-RU" sz="4400" dirty="0" smtClean="0"/>
              <a:t> сельское поселение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395288" y="260350"/>
            <a:ext cx="8424862" cy="6408738"/>
          </a:xfrm>
        </p:spPr>
        <p:txBody>
          <a:bodyPr>
            <a:normAutofit fontScale="47500" lnSpcReduction="20000"/>
          </a:bodyPr>
          <a:lstStyle/>
          <a:p>
            <a:pPr marL="420624" indent="-384048" algn="just">
              <a:lnSpc>
                <a:spcPct val="120000"/>
              </a:lnSpc>
              <a:buFont typeface="Wingdings 2"/>
              <a:buChar char=""/>
              <a:defRPr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         Проект решения подготовлен в соответствии с требованиями Бюджетного кодекса Российской  Федерации,  Налогового кодекса Российской Федерации,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</a:rPr>
              <a:t>Решение Собрания депутатов Новоалександровского сельского поселения от 28 апреля 2017 года № 50 «О бюджетном процессе в Новоалександровском  сельском поселении», Постановление Администрации Новоалександровского  сельского поселения от 20 сентября 2018 №74  «Об утверждении предварительных итогов социально – экономического развития за 2018 год и прогноза социально- экономического развития Новоалександровского сельского поселения на 2019 год и плановый период 2020- 2021 гг.»,   </a:t>
            </a:r>
            <a:endParaRPr lang="ru-RU" sz="2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   При составлении проекта местного бюджета учтены: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2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Указы Президента Российской Федерации от 7 мая 2012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Муниципальные программы муниципального образования Новоалександровского сельского поселения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Прогноз социально-экономического развития муниципального образования Новоалександровского сельского поселения на 2019 год и плановый период 2020 и 2021 годов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Основные направления бюджетной и налоговой политики муниципального образования Новоалександровского сельского поселения на 2019 год и на плановый период 2020 и 2021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годов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50" dirty="0" smtClean="0"/>
              <a:t>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700" dirty="0" smtClean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435975" cy="6264275"/>
          </a:xfrm>
        </p:spPr>
        <p:txBody>
          <a:bodyPr/>
          <a:lstStyle/>
          <a:p>
            <a:endParaRPr lang="ru-RU" altLang="ru-RU" sz="16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Основные задачи бюджетной и налоговой политики:</a:t>
            </a:r>
          </a:p>
          <a:p>
            <a:endParaRPr lang="ru-RU" alt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</a:rPr>
              <a:t>обеспечение сбалансированности и устойчивости местного бюджета; </a:t>
            </a:r>
          </a:p>
          <a:p>
            <a:pPr algn="just"/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</a:rPr>
              <a:t>повышение качества управления муниципальными финансами, эффективности расходования бюджетных средств;</a:t>
            </a:r>
          </a:p>
          <a:p>
            <a:pPr algn="just"/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</a:rPr>
              <a:t>обеспечение роста доходной части консолидированного бюджета муниципального образования Новоалександровского сельского поселения; </a:t>
            </a:r>
          </a:p>
          <a:p>
            <a:pPr algn="just"/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</a:rPr>
              <a:t>совершенствование системы управления и распоряжения муниципальным имуществом, увеличение доходов от его использования; </a:t>
            </a:r>
          </a:p>
          <a:p>
            <a:pPr algn="just"/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</a:rPr>
              <a:t>проведение взвешенной долговой политики муниципального образования Новоалександровского сельского поселения.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7799359"/>
              </p:ext>
            </p:extLst>
          </p:nvPr>
        </p:nvGraphicFramePr>
        <p:xfrm>
          <a:off x="179512" y="116632"/>
          <a:ext cx="8856984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104" y="476672"/>
            <a:ext cx="3106688" cy="200223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Доходы бюджета на 201</a:t>
            </a:r>
            <a:r>
              <a:rPr lang="en-US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год и</a:t>
            </a:r>
            <a:b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плановый период 20</a:t>
            </a:r>
            <a:r>
              <a:rPr lang="en-US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и 202</a:t>
            </a:r>
            <a:r>
              <a:rPr lang="en-US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годов</a:t>
            </a:r>
            <a:b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alt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6574" y="274638"/>
            <a:ext cx="5885906" cy="4503609"/>
          </a:xfrm>
          <a:prstGeom prst="rect">
            <a:avLst/>
          </a:prstGeom>
        </p:spPr>
      </p:pic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7274" y="274638"/>
            <a:ext cx="3898776" cy="6380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собственных доход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0639203"/>
              </p:ext>
            </p:extLst>
          </p:nvPr>
        </p:nvGraphicFramePr>
        <p:xfrm>
          <a:off x="251520" y="274638"/>
          <a:ext cx="5025754" cy="319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8184449"/>
              </p:ext>
            </p:extLst>
          </p:nvPr>
        </p:nvGraphicFramePr>
        <p:xfrm>
          <a:off x="251520" y="3140968"/>
          <a:ext cx="86409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Межбюджетные трансферты на 2019 год и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2020 и 2021 годов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4535585"/>
              </p:ext>
            </p:extLst>
          </p:nvPr>
        </p:nvGraphicFramePr>
        <p:xfrm>
          <a:off x="869950" y="1535113"/>
          <a:ext cx="7404100" cy="3809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90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2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267" marR="8226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267" marR="8226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267" marR="8226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267" marR="82267" marT="45730" marB="4573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4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4618" name="TextBox 5"/>
          <p:cNvSpPr txBox="1">
            <a:spLocks noChangeArrowheads="1"/>
          </p:cNvSpPr>
          <p:nvPr/>
        </p:nvSpPr>
        <p:spPr bwMode="auto">
          <a:xfrm>
            <a:off x="7308850" y="1196975"/>
            <a:ext cx="1296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chemeClr val="bg1"/>
                </a:solidFill>
              </a:rPr>
              <a:t>млн.руб.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Распределение бюджетных ассигнований по разделам классификации расходов бюджетов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2946215"/>
              </p:ext>
            </p:extLst>
          </p:nvPr>
        </p:nvGraphicFramePr>
        <p:xfrm>
          <a:off x="500034" y="1428735"/>
          <a:ext cx="7816382" cy="4687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695">
                  <a:extLst>
                    <a:ext uri="{9D8B030D-6E8A-4147-A177-3AD203B41FA5}">
                      <a16:colId xmlns:a16="http://schemas.microsoft.com/office/drawing/2014/main" xmlns="" val="2706191148"/>
                    </a:ext>
                  </a:extLst>
                </a:gridCol>
                <a:gridCol w="1081229">
                  <a:extLst>
                    <a:ext uri="{9D8B030D-6E8A-4147-A177-3AD203B41FA5}">
                      <a16:colId xmlns:a16="http://schemas.microsoft.com/office/drawing/2014/main" xmlns="" val="2490769258"/>
                    </a:ext>
                  </a:extLst>
                </a:gridCol>
                <a:gridCol w="1081229">
                  <a:extLst>
                    <a:ext uri="{9D8B030D-6E8A-4147-A177-3AD203B41FA5}">
                      <a16:colId xmlns:a16="http://schemas.microsoft.com/office/drawing/2014/main" xmlns="" val="367292985"/>
                    </a:ext>
                  </a:extLst>
                </a:gridCol>
                <a:gridCol w="1081229">
                  <a:extLst>
                    <a:ext uri="{9D8B030D-6E8A-4147-A177-3AD203B41FA5}">
                      <a16:colId xmlns:a16="http://schemas.microsoft.com/office/drawing/2014/main" xmlns="" val="2019930829"/>
                    </a:ext>
                  </a:extLst>
                </a:gridCol>
              </a:tblGrid>
              <a:tr h="221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2019 г.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2020 г.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2021 г.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extLst>
                  <a:ext uri="{0D108BD9-81ED-4DB2-BD59-A6C34878D82A}">
                    <a16:rowId xmlns:a16="http://schemas.microsoft.com/office/drawing/2014/main" xmlns="" val="3098751834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РАСХОДЫ, 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15 035,9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13 527,4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13 792,7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52717210"/>
                  </a:ext>
                </a:extLst>
              </a:tr>
              <a:tr h="221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  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90118631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7 599,7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70486211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Национальная оборона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28881050"/>
                  </a:ext>
                </a:extLst>
              </a:tr>
              <a:tr h="4465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2255108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Национальная экономика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1 918,5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69318737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Жилищно-коммунальное хозяйство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1 061,8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2580580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Охрана окружающей среды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45727514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49916156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Культура, кинематография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4 861,6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4 911,8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5 069,6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04278376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Здравоохранение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95401849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Социальная политика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07483727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Физическая культура и спорт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67714637"/>
                  </a:ext>
                </a:extLst>
              </a:tr>
              <a:tr h="22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Средства массовой информации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2047560"/>
                  </a:ext>
                </a:extLst>
              </a:tr>
              <a:tr h="4465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3495339"/>
                  </a:ext>
                </a:extLst>
              </a:tr>
              <a:tr h="669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922704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Заголовок 1"/>
          <p:cNvSpPr>
            <a:spLocks noGrp="1"/>
          </p:cNvSpPr>
          <p:nvPr>
            <p:ph type="title"/>
          </p:nvPr>
        </p:nvSpPr>
        <p:spPr>
          <a:xfrm>
            <a:off x="237801" y="1"/>
            <a:ext cx="5936208" cy="76470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6600FF"/>
                </a:solidFill>
                <a:latin typeface="+mn-lt"/>
              </a:rPr>
              <a:t>Структура бюджетных ассигнований по разделам классификации расходов бюджетов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144000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4896544" cy="936103"/>
          </a:xfrm>
        </p:spPr>
        <p:txBody>
          <a:bodyPr/>
          <a:lstStyle/>
          <a:p>
            <a:r>
              <a:rPr lang="ru-RU" sz="3000" dirty="0">
                <a:latin typeface="Comic Sans MS" panose="030F0702030302020204" pitchFamily="66" charset="0"/>
              </a:rPr>
              <a:t>Культура, кинематография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87624" y="5107756"/>
            <a:ext cx="7488832" cy="1363806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sz="2000" kern="5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Данные расходы будут переданы бюджетным учреждениям в виде субсидии на финансовое обеспечение муниципального задания на оказание муниципальных услуг.</a:t>
            </a:r>
            <a:endParaRPr lang="ru-RU" sz="2000" kern="5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51700456"/>
              </p:ext>
            </p:extLst>
          </p:nvPr>
        </p:nvGraphicFramePr>
        <p:xfrm>
          <a:off x="850354" y="1287780"/>
          <a:ext cx="7610078" cy="379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5627468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22482</TotalTime>
  <Words>719</Words>
  <Application>Microsoft Office PowerPoint</Application>
  <PresentationFormat>Экран (4:3)</PresentationFormat>
  <Paragraphs>197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Базис</vt:lpstr>
      <vt:lpstr>    </vt:lpstr>
      <vt:lpstr>Слайд 2</vt:lpstr>
      <vt:lpstr>Слайд 3</vt:lpstr>
      <vt:lpstr>Доходы бюджета на 2019 год и  плановый период 2020 и 2021годов </vt:lpstr>
      <vt:lpstr>Структура собственных доход</vt:lpstr>
      <vt:lpstr>Межбюджетные трансферты на 2019 год и на плановый период 2020 и 2021 годов</vt:lpstr>
      <vt:lpstr>Распределение бюджетных ассигнований по разделам классификации расходов бюджетов</vt:lpstr>
      <vt:lpstr>Структура бюджетных ассигнований по разделам классификации расходов бюджетов</vt:lpstr>
      <vt:lpstr>Культура, кинематография </vt:lpstr>
      <vt:lpstr>Резервные фонды. </vt:lpstr>
      <vt:lpstr>На 2019-2021 год в бюджете предусмотрены следующие муниципальные программы</vt:lpstr>
      <vt:lpstr>Новоалександровское сельское поселение</vt:lpstr>
    </vt:vector>
  </TitlesOfParts>
  <Company>2222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опыт подключения министерства финансов Краснодарского края к государственной информационной системе о государственных и муниципальных платежах</dc:title>
  <dc:creator>Игнатьев А.В.</dc:creator>
  <cp:lastModifiedBy>1С</cp:lastModifiedBy>
  <cp:revision>1730</cp:revision>
  <dcterms:created xsi:type="dcterms:W3CDTF">2013-04-17T07:52:47Z</dcterms:created>
  <dcterms:modified xsi:type="dcterms:W3CDTF">2018-11-28T09:09:10Z</dcterms:modified>
</cp:coreProperties>
</file>