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62" r:id="rId1"/>
  </p:sldMasterIdLst>
  <p:notesMasterIdLst>
    <p:notesMasterId r:id="rId23"/>
  </p:notesMasterIdLst>
  <p:handoutMasterIdLst>
    <p:handoutMasterId r:id="rId24"/>
  </p:handoutMasterIdLst>
  <p:sldIdLst>
    <p:sldId id="1111" r:id="rId2"/>
    <p:sldId id="1134" r:id="rId3"/>
    <p:sldId id="1135" r:id="rId4"/>
    <p:sldId id="1136" r:id="rId5"/>
    <p:sldId id="1137" r:id="rId6"/>
    <p:sldId id="1138" r:id="rId7"/>
    <p:sldId id="1139" r:id="rId8"/>
    <p:sldId id="1151" r:id="rId9"/>
    <p:sldId id="1152" r:id="rId10"/>
    <p:sldId id="1154" r:id="rId11"/>
    <p:sldId id="1156" r:id="rId12"/>
    <p:sldId id="1158" r:id="rId13"/>
    <p:sldId id="1159" r:id="rId14"/>
    <p:sldId id="1163" r:id="rId15"/>
    <p:sldId id="1164" r:id="rId16"/>
    <p:sldId id="1166" r:id="rId17"/>
    <p:sldId id="1168" r:id="rId18"/>
    <p:sldId id="1170" r:id="rId19"/>
    <p:sldId id="1141" r:id="rId20"/>
    <p:sldId id="1143" r:id="rId21"/>
    <p:sldId id="1142" r:id="rId2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олокнова Елена Викторовна" initials="ТЕВ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7F7F7"/>
    <a:srgbClr val="0099FF"/>
    <a:srgbClr val="99CCFF"/>
    <a:srgbClr val="FFFF00"/>
    <a:srgbClr val="B31DA1"/>
    <a:srgbClr val="FFFF99"/>
    <a:srgbClr val="CCFF99"/>
    <a:srgbClr val="D1D1D1"/>
    <a:srgbClr val="E55243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0" autoAdjust="0"/>
    <p:restoredTop sz="91139" autoAdjust="0"/>
  </p:normalViewPr>
  <p:slideViewPr>
    <p:cSldViewPr>
      <p:cViewPr varScale="1">
        <p:scale>
          <a:sx n="83" d="100"/>
          <a:sy n="83" d="100"/>
        </p:scale>
        <p:origin x="-81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928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40"/>
      <c:depthPercent val="130"/>
      <c:perspective val="0"/>
    </c:view3D>
    <c:plotArea>
      <c:layout>
        <c:manualLayout>
          <c:layoutTarget val="inner"/>
          <c:xMode val="edge"/>
          <c:yMode val="edge"/>
          <c:x val="6.0979552619153422E-3"/>
          <c:y val="0.19826108734666475"/>
          <c:w val="0.90551168917125247"/>
          <c:h val="0.776088231911853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4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31-4C34-BE80-D44733ABF3C0}"/>
              </c:ext>
            </c:extLst>
          </c:dPt>
          <c:dPt>
            <c:idx val="1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F8-4434-8E3A-62F9CD4BF586}"/>
              </c:ext>
            </c:extLst>
          </c:dPt>
          <c:dPt>
            <c:idx val="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31-4C34-BE80-D44733ABF3C0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F8-4434-8E3A-62F9CD4BF586}"/>
              </c:ext>
            </c:extLst>
          </c:dPt>
          <c:dPt>
            <c:idx val="4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F8-4434-8E3A-62F9CD4BF586}"/>
              </c:ext>
            </c:extLst>
          </c:dPt>
          <c:dPt>
            <c:idx val="5"/>
            <c:spPr>
              <a:solidFill>
                <a:srgbClr val="B31DA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F8-4434-8E3A-62F9CD4BF586}"/>
              </c:ext>
            </c:extLst>
          </c:dPt>
          <c:dPt>
            <c:idx val="6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31-4C34-BE80-D44733ABF3C0}"/>
              </c:ext>
            </c:extLst>
          </c:dPt>
          <c:dPt>
            <c:idx val="9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31-4C34-BE80-D44733ABF3C0}"/>
              </c:ext>
            </c:extLst>
          </c:dPt>
          <c:dPt>
            <c:idx val="1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31-4C34-BE80-D44733ABF3C0}"/>
              </c:ext>
            </c:extLst>
          </c:dPt>
          <c:dPt>
            <c:idx val="11"/>
            <c:spPr>
              <a:solidFill>
                <a:srgbClr val="E5524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31-4C34-BE80-D44733ABF3C0}"/>
              </c:ext>
            </c:extLst>
          </c:dPt>
          <c:cat>
            <c:strRef>
              <c:f>Лист1!$A$2:$A$14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Гос. Пошлина</c:v>
                </c:pt>
                <c:pt idx="5">
                  <c:v>доходы, получаемые в виде арендной платы за земли </c:v>
                </c:pt>
                <c:pt idx="6">
                  <c:v>доходы от сдачи в арендну имущество 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4133</c:v>
                </c:pt>
                <c:pt idx="1">
                  <c:v>698</c:v>
                </c:pt>
                <c:pt idx="2">
                  <c:v>398.7</c:v>
                </c:pt>
                <c:pt idx="3">
                  <c:v>8559.7000000000007</c:v>
                </c:pt>
                <c:pt idx="4">
                  <c:v>24.1</c:v>
                </c:pt>
                <c:pt idx="5">
                  <c:v>244</c:v>
                </c:pt>
                <c:pt idx="6">
                  <c:v>37.4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A31-4C34-BE80-D44733ABF3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Лист1!$A$2:$A$14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Гос. Пошлина</c:v>
                </c:pt>
                <c:pt idx="5">
                  <c:v>доходы, получаемые в виде арендной платы за земли </c:v>
                </c:pt>
                <c:pt idx="6">
                  <c:v>доходы от сдачи в арендну имущество </c:v>
                </c:pt>
              </c:strCache>
            </c:strRef>
          </c:cat>
          <c:val>
            <c:numRef>
              <c:f>Лист1!$C$2:$C$14</c:f>
              <c:numCache>
                <c:formatCode>0.00</c:formatCode>
                <c:ptCount val="13"/>
                <c:pt idx="0">
                  <c:v>29.322662807114629</c:v>
                </c:pt>
                <c:pt idx="1">
                  <c:v>4.9521458116056145</c:v>
                </c:pt>
                <c:pt idx="2">
                  <c:v>2.8286827150245828</c:v>
                </c:pt>
                <c:pt idx="3">
                  <c:v>60.729058028081099</c:v>
                </c:pt>
                <c:pt idx="4">
                  <c:v>0.17098383103108217</c:v>
                </c:pt>
                <c:pt idx="5">
                  <c:v>1.7311226046300436</c:v>
                </c:pt>
                <c:pt idx="6">
                  <c:v>0.2653442025129657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A31-4C34-BE80-D44733ABF3C0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93" cy="4988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908" y="1"/>
            <a:ext cx="2972492" cy="4988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CB3AEE6C-FCC6-4285-B0F8-D90DC128A66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402"/>
            <a:ext cx="2972493" cy="4988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908" y="9448402"/>
            <a:ext cx="2972492" cy="4988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773B3395-2F6B-4837-80B3-C66579D7C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66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921"/>
          </a:xfrm>
          <a:prstGeom prst="rect">
            <a:avLst/>
          </a:prstGeom>
        </p:spPr>
        <p:txBody>
          <a:bodyPr vert="horz" lIns="91879" tIns="45940" rIns="91879" bIns="459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0"/>
            <a:ext cx="2972548" cy="497921"/>
          </a:xfrm>
          <a:prstGeom prst="rect">
            <a:avLst/>
          </a:prstGeom>
        </p:spPr>
        <p:txBody>
          <a:bodyPr vert="horz" lIns="91879" tIns="45940" rIns="91879" bIns="459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E45C77-24B4-4257-B2AA-BD5BC5BD68BB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40" rIns="91879" bIns="4594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24678"/>
            <a:ext cx="5487040" cy="4476512"/>
          </a:xfrm>
          <a:prstGeom prst="rect">
            <a:avLst/>
          </a:prstGeom>
        </p:spPr>
        <p:txBody>
          <a:bodyPr vert="horz" lIns="91879" tIns="45940" rIns="91879" bIns="4594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5"/>
            <a:ext cx="2972548" cy="497920"/>
          </a:xfrm>
          <a:prstGeom prst="rect">
            <a:avLst/>
          </a:prstGeom>
        </p:spPr>
        <p:txBody>
          <a:bodyPr vert="horz" lIns="91879" tIns="45940" rIns="91879" bIns="459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7765"/>
            <a:ext cx="2972548" cy="497920"/>
          </a:xfrm>
          <a:prstGeom prst="rect">
            <a:avLst/>
          </a:prstGeom>
        </p:spPr>
        <p:txBody>
          <a:bodyPr vert="horz" wrap="square" lIns="91879" tIns="45940" rIns="91879" bIns="459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187091-B364-4AB7-BAF9-A92FDE3FC2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86724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87091-B364-4AB7-BAF9-A92FDE3FC2B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3591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82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8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 err="1"/>
              <a:t>дк</a:t>
            </a:r>
            <a:endParaRPr lang="ru-RU" altLang="ru-RU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399" indent="-2866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767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474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180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888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595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301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009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61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04788" y="8080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F83777-F593-4574-AB68-6E4C0A88765C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86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87091-B364-4AB7-BAF9-A92FDE3FC2B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57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89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дк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10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DF292-B9D9-46DE-946F-AF0C5742235D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AB3F8-094A-42F4-B0A3-579EADF3CE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08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80776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8974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908336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470673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81411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6651A-E891-4A68-9F6F-06BA03D0FDEC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69709-CDB8-4FDD-82D7-62E969C731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9233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2F6A2-8468-4D24-98F6-889D6D53F243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17D2B-EE13-413E-A36F-17BF72362C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074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4318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21.01.2025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76600" y="6356351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8509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C6DF4-A4E8-4208-BDEE-78EF3AAD20ED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68D27-1399-4E52-9953-9310C00FDE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1257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67F4F-0837-44F7-8DE5-B499D23104BC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B4765-948D-4A26-8666-043266C777A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2141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D1A43-B1F5-4255-9812-329B4FB623E2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3A884-5B9C-443D-982B-51B10BB327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2496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C3671-F855-44B8-833F-FAB11C75E479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F63E3-3023-4AEE-AB94-0F01A2CB448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9995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9948F-9734-452D-9847-61F5B3D879A4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F1C-4854-4A6E-9CD3-36C8873776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75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E4DF-6F65-41BE-995F-7BC319DA13AD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F2D2D-4AB2-4355-9950-0417C1D45D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237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48C02-6C5E-40D0-A279-74EA79F483D7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B7328-F163-4703-BAA4-5864879A229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729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DF976-AE95-4E52-B43D-DB983C2AE0B1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73077-AEE9-47C3-AF39-09B214DDB9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3195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038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  <p:sldLayoutId id="2147484774" r:id="rId12"/>
    <p:sldLayoutId id="2147484775" r:id="rId13"/>
    <p:sldLayoutId id="2147484776" r:id="rId14"/>
    <p:sldLayoutId id="2147484777" r:id="rId15"/>
    <p:sldLayoutId id="2147484778" r:id="rId16"/>
    <p:sldLayoutId id="214748477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2086982"/>
            <a:ext cx="10151189" cy="429434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b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b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3472" y="332656"/>
            <a:ext cx="1080120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НОВОАЛЕКСАНДРОВСКОЕ СЕЛЬСКОЕ ПОСЕЛЕНИЕ АЗОВСКОГО РАЙОНА</a:t>
            </a: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25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5724973"/>
              </p:ext>
            </p:extLst>
          </p:nvPr>
        </p:nvGraphicFramePr>
        <p:xfrm>
          <a:off x="191343" y="1316259"/>
          <a:ext cx="11665296" cy="5137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3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8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4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87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46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89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211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(оценка)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453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</a:t>
                      </a:r>
                      <a:r>
                        <a:rPr lang="ru-RU" sz="2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19081,0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102836,1</a:t>
                      </a:r>
                      <a:endParaRPr lang="ru-RU" sz="27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25879,0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26307,1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27136,2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92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325,2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1970,2</a:t>
                      </a:r>
                      <a:endParaRPr lang="ru-RU" sz="27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337,5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345,9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359,8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тыс.</a:t>
                      </a:r>
                      <a:r>
                        <a:rPr lang="ru-RU" sz="2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19406,2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104806,3</a:t>
                      </a:r>
                      <a:endParaRPr lang="ru-RU" sz="27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26216,5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26653,0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27496,0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году, %</a:t>
                      </a: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540,1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524000" y="3481"/>
            <a:ext cx="9144000" cy="943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Новоалександровского сельского поселения Азовского района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624392" y="962153"/>
            <a:ext cx="1692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05434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7382" y="0"/>
            <a:ext cx="1152128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Новоалександровского сельского поселения Азовского района на </a:t>
            </a:r>
            <a:r>
              <a:rPr lang="ru-RU" sz="2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079745132"/>
              </p:ext>
            </p:extLst>
          </p:nvPr>
        </p:nvGraphicFramePr>
        <p:xfrm>
          <a:off x="1245682" y="2002695"/>
          <a:ext cx="9217024" cy="445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3060" y="3395424"/>
            <a:ext cx="19225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62,6%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804" y="2586106"/>
            <a:ext cx="34506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5,9%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3452" y="1664060"/>
            <a:ext cx="295232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физических лиц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1,8 %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9817" y="1419121"/>
            <a:ext cx="24242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0,1 %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0257" y="1463388"/>
            <a:ext cx="326436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земли муниципального имущества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0124" y="3265538"/>
            <a:ext cx="283231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сот сдачи в аренду имущества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0,26%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92344" y="5301207"/>
            <a:ext cx="26865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28,27 %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639616" y="2855850"/>
            <a:ext cx="3384344" cy="1827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431704" y="2202052"/>
            <a:ext cx="2592256" cy="2955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913269" y="3769385"/>
            <a:ext cx="2416965" cy="2348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741962" y="1940441"/>
            <a:ext cx="1092120" cy="1578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3" idx="2"/>
          </p:cNvCxnSpPr>
          <p:nvPr/>
        </p:nvCxnSpPr>
        <p:spPr>
          <a:xfrm flipH="1">
            <a:off x="7536160" y="2417495"/>
            <a:ext cx="1166278" cy="858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4" idx="1"/>
          </p:cNvCxnSpPr>
          <p:nvPr/>
        </p:nvCxnSpPr>
        <p:spPr>
          <a:xfrm flipH="1" flipV="1">
            <a:off x="7769664" y="3403196"/>
            <a:ext cx="1220460" cy="231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8184232" y="4437113"/>
            <a:ext cx="1512168" cy="864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754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24000" y="2"/>
            <a:ext cx="9144000" cy="693852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2009979"/>
              </p:ext>
            </p:extLst>
          </p:nvPr>
        </p:nvGraphicFramePr>
        <p:xfrm>
          <a:off x="263354" y="693854"/>
          <a:ext cx="11548888" cy="4660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3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87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29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15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72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34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749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2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3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поддержку мер по обеспечению сбалансированности бюджетов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3417,2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2877,2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2060,1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3574,5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411,0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448,4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464,1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2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исполнение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переданных полномочий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7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196,7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7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3975,7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3905,5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2508,5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4038,6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90,96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81493" y="324522"/>
            <a:ext cx="140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85257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9579" y="1034714"/>
            <a:ext cx="7632846" cy="58232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24001" y="3"/>
            <a:ext cx="9144001" cy="958943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3552" y="1352084"/>
            <a:ext cx="763279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Новоалександровского сельского поселения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6880" y="2128207"/>
            <a:ext cx="8497888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8379" y="4005067"/>
            <a:ext cx="1584176" cy="2447925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направлен-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программ</a:t>
            </a:r>
            <a:r>
              <a:rPr lang="ru-RU" b="1" dirty="0"/>
              <a:t>)</a:t>
            </a:r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79" y="4004721"/>
            <a:ext cx="1656184" cy="2448271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жизнедея-тельности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программы)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0259" y="4030386"/>
            <a:ext cx="1637056" cy="2405303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программы)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2590" y="3995503"/>
            <a:ext cx="1503785" cy="2440186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7521" y="3131170"/>
            <a:ext cx="6928197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(14 программ)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951543" y="1751091"/>
            <a:ext cx="504825" cy="392035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2444659" y="3477031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4758211" y="3443459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816478" y="2566988"/>
            <a:ext cx="504825" cy="596900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929530" y="2565364"/>
            <a:ext cx="500063" cy="1430139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380897" y="3995503"/>
            <a:ext cx="1599350" cy="2440186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характера </a:t>
            </a: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программы)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55,2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6549640" y="3464002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8564906" y="3464599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97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3"/>
            <a:ext cx="10693696" cy="98072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социальной направленности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6507061"/>
              </p:ext>
            </p:extLst>
          </p:nvPr>
        </p:nvGraphicFramePr>
        <p:xfrm>
          <a:off x="335360" y="1498220"/>
          <a:ext cx="10873209" cy="52530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71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5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9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97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706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64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"Озеленение территории Новоалександровского сельского поселения"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64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Новоалександровского сельского поселения «Благоустройство территории Новоалександровского сельского поселения"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1820,2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3754,7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4588,4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853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«Развитие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культуры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9743,9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8287,3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9148,9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764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«Развитие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физической культуры и спорта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1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Новоалександровского сельского поселения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«Доступная среда»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753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«Социальная поддержка граждан"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227,7</a:t>
                      </a:r>
                    </a:p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40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«Формирование современной городской среды на территории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Новоалександровского сельского поселения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28448" y="1054809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07257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направленные на обеспечение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 условий жизнедеятельности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4703071"/>
              </p:ext>
            </p:extLst>
          </p:nvPr>
        </p:nvGraphicFramePr>
        <p:xfrm>
          <a:off x="335360" y="1844824"/>
          <a:ext cx="11377264" cy="38164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2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6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67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1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4260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5803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"Участие в предупреждении и ликвидации последствий чрезвычайных ситуаций в границах Новоалександровского сельского поселения, обеспечение пожарной безопасности"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007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Новоалександровского сельского поселения "Обеспечение общественного порядка, противодействие преступности"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00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расходы на реализацию программ, направленных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обеспечение безопасных условий жизнедеятельности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412776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85265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программы, направленные на поддержку отраслей экономики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846147"/>
              </p:ext>
            </p:extLst>
          </p:nvPr>
        </p:nvGraphicFramePr>
        <p:xfrm>
          <a:off x="191342" y="1484784"/>
          <a:ext cx="11449273" cy="38884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72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85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866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2241"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"Энергоэффективность и развитие энергетики"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529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"Развитие малого и среднего предпринимательства в Новоалександровском сельском поселении"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224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"Развитие сетей наружного освещения"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1699,8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1759,8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068171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69792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программы общего характера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113280"/>
              </p:ext>
            </p:extLst>
          </p:nvPr>
        </p:nvGraphicFramePr>
        <p:xfrm>
          <a:off x="263353" y="2060848"/>
          <a:ext cx="11521279" cy="3816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7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76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120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7469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"Развитие муниципальной службы в Новоалександровском сельском поселении"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7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Новоалександровского сельского поселения " Управление муниципальными финансами и создание условий для эффективного управления муниципальными финансами"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12445,0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11230,8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12089,8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412776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55909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5480" y="188640"/>
            <a:ext cx="9828584" cy="187220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Новоалександровского сельского поселения Азовского района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79807" y="1412776"/>
            <a:ext cx="2772816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определен в соответствии со ст. 92.1 Бюджетного кодекса РФ и не превышает допустимого предела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1542556"/>
              </p:ext>
            </p:extLst>
          </p:nvPr>
        </p:nvGraphicFramePr>
        <p:xfrm>
          <a:off x="225416" y="2656875"/>
          <a:ext cx="8352927" cy="293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8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44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15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96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80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0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дефицита бюджета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229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 за счет остатков средств на счете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01160" y="2159295"/>
            <a:ext cx="143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8597664" y="3760341"/>
            <a:ext cx="68214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75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1585" y="0"/>
            <a:ext cx="8247405" cy="1034714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граждан в общественном обсуждении бюджета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8968" y="1188865"/>
            <a:ext cx="3962936" cy="187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обсуждения проектов муниципальных правовых актов по вопросам местного значения с участием жителей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представительным органом муниципального образования проводятся публичные слушания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16080" y="1188864"/>
            <a:ext cx="4320479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являются одной из форм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в осуществлении местного самоуправления. Проводятся с участием жителей муниципального района для обсуждения проектов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правовых актов и по вопросам местного значения.</a:t>
            </a:r>
          </a:p>
        </p:txBody>
      </p:sp>
      <p:pic>
        <p:nvPicPr>
          <p:cNvPr id="1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060" y="3281746"/>
            <a:ext cx="440865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112224" y="4005064"/>
            <a:ext cx="3240360" cy="230832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 о проведении очередных публичных слушаний публикуется в местных СМИ и на официальном сайте Администрации Новоалександровского сельского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01612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35960" y="188641"/>
            <a:ext cx="6192688" cy="7311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6168008" y="1034714"/>
            <a:ext cx="5472608" cy="49860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algn="just"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Бюджет для граждан» - информационный сборник, который познакомит население с основными положениями главного финансового документа, а именно Решением «О бюджете на 20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годов», с</a:t>
            </a:r>
            <a:r>
              <a:rPr lang="ru-RU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озданным  для того, чтобы каждый житель Новоалександровского сельского поселения был осведомлен, как формируется и расходуется бюджет, сколько в бюджет поступает средств и на какие цели они направляются.</a:t>
            </a:r>
            <a:endParaRPr lang="ru-RU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472" y="332655"/>
            <a:ext cx="4464496" cy="56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56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19066" cy="132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публичных слушаниях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6793"/>
            <a:ext cx="8596668" cy="44845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– это форма реализации прав жителей муниципального образования (общественности) на участие в обсуждении проектов муниципальных правовых актов по вопросам местного значения в случаях, определенных законодательством.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публичных слушаниях в Новоалександровском сельском поселении утверждено решением Собрания депутатов Новоалександровского сельского поселения от 25.10.2022 № 38.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проекту бюджета Новоалександровского сельского поселения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проведены в форме собрания граждан 18 декабря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соответствии с решением Собрания депутатов Новоалександровского сельского поселения от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13.11.2024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назначении публичных слушаний по проекту решения Собрания депутатов Новоалександровского сельского поселения «О бюджете Новоалександровского сельского поселения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289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1" y="332656"/>
            <a:ext cx="8424936" cy="86409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11424" y="1581951"/>
            <a:ext cx="8837098" cy="482453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Администрации Новоалександровского сельского поселения</a:t>
            </a:r>
          </a:p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Адрес: 346748 хутор Новоалександровка, пл. Свободы, 3а.</a:t>
            </a:r>
          </a:p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          телефон , факс 8(86342) 91-6-40,72-9-08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sp808@azov.donpac.ru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defRPr/>
            </a:pPr>
            <a:fld id="{165C93FF-0F0F-4F92-B7A8-E827C7A1BB16}" type="slidenum">
              <a:rPr lang="de-DE" smtClean="0"/>
              <a:pPr algn="ctr">
                <a:defRPr/>
              </a:pPr>
              <a:t>21</a:t>
            </a:fld>
            <a:endParaRPr lang="de-DE" dirty="0"/>
          </a:p>
        </p:txBody>
      </p:sp>
      <p:pic>
        <p:nvPicPr>
          <p:cNvPr id="5" name="Picture 2" descr="http://player.myshared.ru/741208/data/images/img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7252" y="94129"/>
            <a:ext cx="1420373" cy="127210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539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43472" y="188639"/>
            <a:ext cx="9324528" cy="1296145"/>
          </a:xfrm>
          <a:noFill/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прозрачности (открытости) бюджетной системы Российской Федерации означает: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19336" y="1484784"/>
            <a:ext cx="11881320" cy="238886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 утвержденных бюджетов и отчетов об их исполнении;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доступность иных сведений о бюджете;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обязательная открытость для общества и средств массовой информации проектов бюджетов;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обеспечение доступа к информации, размещенной в информационно - телекоммуникационной сети «интернет».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5</a:t>
            </a: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10206038" y="6492876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528" y="3704369"/>
            <a:ext cx="7020272" cy="3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24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807" y="1"/>
            <a:ext cx="8095593" cy="904875"/>
          </a:xfrm>
          <a:solidFill>
            <a:schemeClr val="bg1"/>
          </a:solidFill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1952596" y="1040524"/>
            <a:ext cx="8501122" cy="599090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1959005" y="1740023"/>
            <a:ext cx="8513686" cy="5302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1952596" y="2317532"/>
            <a:ext cx="8501122" cy="45719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1952596" y="3515710"/>
            <a:ext cx="8501122" cy="646386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1952596" y="2806262"/>
            <a:ext cx="8501122" cy="6463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1952596" y="4225159"/>
            <a:ext cx="8501122" cy="599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52596" y="4887310"/>
            <a:ext cx="8501122" cy="4414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1952596" y="5376042"/>
            <a:ext cx="8429684" cy="409903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1952596" y="5833241"/>
            <a:ext cx="8429684" cy="10247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2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807" y="1"/>
            <a:ext cx="8095593" cy="8858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и бюджетная классификация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3" y="994300"/>
            <a:ext cx="9465494" cy="207592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Бюджетная классификация 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группировка доходов, расходов  и источников финансирования дефицитов бюджетов бюджетной системы РФ,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РФ (статья 18 Бюджетного кодекса).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 бюджетной классификации (статья 19 Бюджетного кодекса):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095500" y="3733800"/>
            <a:ext cx="845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842773" y="3409951"/>
            <a:ext cx="928230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Расходное обязательство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обязанность выплатить денежные средства из соответствующего бюджета.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Расходные обязательства                                           Основания для возникновения и оплаты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83434" y="2990850"/>
            <a:ext cx="8928991" cy="485775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Понятие и типы расходных обязательств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408" y="4305301"/>
            <a:ext cx="2378554" cy="42862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Публичные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3762" y="4791076"/>
            <a:ext cx="2362200" cy="5238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7409" y="5476876"/>
            <a:ext cx="2378554" cy="60959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Гражданско-правовые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3763" y="6238875"/>
            <a:ext cx="2362200" cy="3619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Межгосударственные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2663" y="4295776"/>
            <a:ext cx="6499762" cy="42862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Законы (акты), определяющие объем и (или) правила определения объема обязательств перед физическими, юридическими лицами, органами власти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12662" y="4791075"/>
            <a:ext cx="6499764" cy="66675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в том числе законы (акты) прямого действия, устанавливающие права граждан на получение социальных выплат (пенсий, пособий, компенсаций) в соответствии с определенным нормативом (в фиксированном объеме)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2662" y="5524499"/>
            <a:ext cx="6499763" cy="63817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Государственный (муниципальный) контракт, трудовое соглашение (контракт), выплаты, обусловленные исполнением трудовых (служебных) обязанностей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2662" y="6248400"/>
            <a:ext cx="6499763" cy="3619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Межгосударственный договор (соглашение)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202665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25" y="1"/>
            <a:ext cx="9020175" cy="10477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1647825" y="3717033"/>
            <a:ext cx="8572500" cy="432047"/>
          </a:xfrm>
        </p:spPr>
        <p:txBody>
          <a:bodyPr>
            <a:normAutofit/>
          </a:bodyPr>
          <a:lstStyle/>
          <a:p>
            <a:pPr marL="0" algn="just">
              <a:buFont typeface="Wingdings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304924"/>
            <a:ext cx="1276350" cy="149542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Утверждение бюджета на очередной год и плановый период</a:t>
            </a:r>
          </a:p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власти)</a:t>
            </a:r>
            <a:endParaRPr lang="ru-RU" sz="9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34074" y="1314450"/>
            <a:ext cx="1314451" cy="145732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</a:p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(органы исполнительной власти, Правительство, финансовые органы)</a:t>
            </a:r>
            <a:endParaRPr lang="ru-RU" sz="9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5676" y="1323975"/>
            <a:ext cx="1571624" cy="145732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         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(органы исполнительной власти)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43975" y="1314449"/>
            <a:ext cx="1562100" cy="143827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(Законодательные, представительные органы власти)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7825" y="1127761"/>
            <a:ext cx="1285875" cy="1624964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 и планового периода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(органы исполнительной власти)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75" y="1343025"/>
            <a:ext cx="1466850" cy="14097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 и планового периода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(Законодательные, представительные органы власти)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71651" y="2932113"/>
            <a:ext cx="8696325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771650" y="4221088"/>
            <a:ext cx="914888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Прогноз социально – экономического развития Новоалександровского сельского поселения  Азовского района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1762125" y="4941168"/>
            <a:ext cx="8458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algn="just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Основные направления бюджетной и налоговой политики Новоалександровского сельского поселения  Азовского района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1771650" y="5733256"/>
            <a:ext cx="84581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Муниципальные программы Новоалександровского сельского поселения  Азовского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75771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0"/>
            <a:ext cx="8981627" cy="1047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27448" y="922338"/>
            <a:ext cx="9331003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ДОХОДЫ – РАСХОДЫ = ДЕФИЦИТ (ПРОФИЦИТ)</a:t>
            </a:r>
          </a:p>
        </p:txBody>
      </p:sp>
      <p:pic>
        <p:nvPicPr>
          <p:cNvPr id="21506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0" y="2420888"/>
            <a:ext cx="1872209" cy="1446262"/>
          </a:xfrm>
          <a:prstGeom prst="rect">
            <a:avLst/>
          </a:prstGeom>
          <a:noFill/>
        </p:spPr>
      </p:pic>
      <p:pic>
        <p:nvPicPr>
          <p:cNvPr id="21508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4" y="2105025"/>
            <a:ext cx="1152128" cy="952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57700" y="1962150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62125" y="389572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87490" y="4381500"/>
            <a:ext cx="3816424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&gt; доходы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ДЕФИЦИТ</a:t>
            </a:r>
          </a:p>
        </p:txBody>
      </p:sp>
      <p:pic>
        <p:nvPicPr>
          <p:cNvPr id="13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0525" y="2171700"/>
            <a:ext cx="1177926" cy="9525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448675" y="195262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15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1" y="2600325"/>
            <a:ext cx="1942212" cy="15621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181975" y="372427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40017" y="4362450"/>
            <a:ext cx="3888431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&gt; расходы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87489" y="5000626"/>
            <a:ext cx="3816424" cy="154305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 накопления, остатки или в взять в долг)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40017" y="4991101"/>
            <a:ext cx="3999360" cy="154305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 (например, накапливать резервы, остатки, погасить долг)</a:t>
            </a:r>
          </a:p>
        </p:txBody>
      </p:sp>
      <p:pic>
        <p:nvPicPr>
          <p:cNvPr id="20" name="Picture 2" descr="L:\J\409.Отдел_по_ управлению_госдолгом\Киселева Н\рисунки для презентаций\48277143158e32e782351d8d59f11fa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824" y="2270332"/>
            <a:ext cx="2136627" cy="2238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414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592" y="794863"/>
            <a:ext cx="5730047" cy="2778153"/>
          </a:xfrm>
          <a:prstGeom prst="rect">
            <a:avLst/>
          </a:prstGeom>
        </p:spPr>
      </p:pic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 rot="10800000" flipV="1">
            <a:off x="8153640" y="4357890"/>
            <a:ext cx="19748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3408392"/>
              </p:ext>
            </p:extLst>
          </p:nvPr>
        </p:nvGraphicFramePr>
        <p:xfrm>
          <a:off x="335360" y="4661672"/>
          <a:ext cx="11305255" cy="204240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78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79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77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77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9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(отчет)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23298,5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108583,4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29504,7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29161,5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31534,6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27513,4</a:t>
                      </a:r>
                      <a:endParaRPr lang="ru-RU" sz="24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48341,3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29504,7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29161,5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31534,6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-4450,5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+60242,1</a:t>
                      </a:r>
                      <a:endParaRPr lang="ru-RU" sz="2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9376" y="3429000"/>
            <a:ext cx="11305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Бюджет Новоалександровского сельского поселения – это денежный фонд поселения, предназначенный для финансового обеспечения его задач и функций, другими словами, план доходов и расходов на очередной финансовый год и плановый период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0" y="3"/>
            <a:ext cx="9144000" cy="946601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0135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3727702"/>
              </p:ext>
            </p:extLst>
          </p:nvPr>
        </p:nvGraphicFramePr>
        <p:xfrm>
          <a:off x="191345" y="1188414"/>
          <a:ext cx="11521280" cy="461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9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688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7056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3736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предприятий и организаций, 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41967,2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47682,7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56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197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 наемных работников, 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1385" y="0"/>
            <a:ext cx="11233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Новоалександровского сельского поселения на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8897229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24661</TotalTime>
  <Words>1742</Words>
  <Application>Microsoft Office PowerPoint</Application>
  <PresentationFormat>Произвольный</PresentationFormat>
  <Paragraphs>400</Paragraphs>
  <Slides>21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Проект решения о бюджете  на 2025 год и плановый период  2026 и 2027 годов  Бюджет для граждан </vt:lpstr>
      <vt:lpstr>Что такое «Бюджет для граждан»?</vt:lpstr>
      <vt:lpstr>Принцип прозрачности (открытости) бюджетной системы Российской Федерации означает:</vt:lpstr>
      <vt:lpstr>Основные понятия</vt:lpstr>
      <vt:lpstr>Ведомственная структура расходов бюджета и бюджетная классификация</vt:lpstr>
      <vt:lpstr>Бюджетный процесс – ежегодное формирование и исполнение бюджета</vt:lpstr>
      <vt:lpstr>Основные характеристики бюджетов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Дефицит бюджета Новоалександровского сельского поселения Азовского района</vt:lpstr>
      <vt:lpstr>Участие граждан в общественном обсуждении бюджета</vt:lpstr>
      <vt:lpstr>Участие граждан в публичных слушаниях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Скокленев</dc:creator>
  <cp:lastModifiedBy>USER</cp:lastModifiedBy>
  <cp:revision>2182</cp:revision>
  <cp:lastPrinted>2021-01-11T06:56:06Z</cp:lastPrinted>
  <dcterms:created xsi:type="dcterms:W3CDTF">2012-12-13T23:26:48Z</dcterms:created>
  <dcterms:modified xsi:type="dcterms:W3CDTF">2025-01-21T12:04:57Z</dcterms:modified>
</cp:coreProperties>
</file>