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07" r:id="rId1"/>
  </p:sldMasterIdLst>
  <p:notesMasterIdLst>
    <p:notesMasterId r:id="rId23"/>
  </p:notesMasterIdLst>
  <p:handoutMasterIdLst>
    <p:handoutMasterId r:id="rId24"/>
  </p:handoutMasterIdLst>
  <p:sldIdLst>
    <p:sldId id="1111" r:id="rId2"/>
    <p:sldId id="1134" r:id="rId3"/>
    <p:sldId id="1135" r:id="rId4"/>
    <p:sldId id="1136" r:id="rId5"/>
    <p:sldId id="1137" r:id="rId6"/>
    <p:sldId id="1138" r:id="rId7"/>
    <p:sldId id="1139" r:id="rId8"/>
    <p:sldId id="1151" r:id="rId9"/>
    <p:sldId id="1152" r:id="rId10"/>
    <p:sldId id="1154" r:id="rId11"/>
    <p:sldId id="1156" r:id="rId12"/>
    <p:sldId id="1158" r:id="rId13"/>
    <p:sldId id="1159" r:id="rId14"/>
    <p:sldId id="1163" r:id="rId15"/>
    <p:sldId id="1164" r:id="rId16"/>
    <p:sldId id="1166" r:id="rId17"/>
    <p:sldId id="1168" r:id="rId18"/>
    <p:sldId id="1170" r:id="rId19"/>
    <p:sldId id="1141" r:id="rId20"/>
    <p:sldId id="1143" r:id="rId21"/>
    <p:sldId id="1142" r:id="rId22"/>
  </p:sldIdLst>
  <p:sldSz cx="12192000" cy="6858000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олокнова Елена Викторовна" initials="ТЕВ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F7F7"/>
    <a:srgbClr val="0099FF"/>
    <a:srgbClr val="99CCFF"/>
    <a:srgbClr val="FFFF00"/>
    <a:srgbClr val="B31DA1"/>
    <a:srgbClr val="FFFF99"/>
    <a:srgbClr val="CCFF99"/>
    <a:srgbClr val="D1D1D1"/>
    <a:srgbClr val="E55243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0" autoAdjust="0"/>
    <p:restoredTop sz="91139" autoAdjust="0"/>
  </p:normalViewPr>
  <p:slideViewPr>
    <p:cSldViewPr>
      <p:cViewPr varScale="1">
        <p:scale>
          <a:sx n="104" d="100"/>
          <a:sy n="104" d="100"/>
        </p:scale>
        <p:origin x="85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292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40"/>
      <c:depthPercent val="1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979552619153431E-3"/>
          <c:y val="0.1982610873466647"/>
          <c:w val="0.90551168917125269"/>
          <c:h val="0.776088231911853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4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AA31-4C34-BE80-D44733ABF3C0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14F8-4434-8E3A-62F9CD4BF586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AA31-4C34-BE80-D44733ABF3C0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14F8-4434-8E3A-62F9CD4BF586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9-14F8-4434-8E3A-62F9CD4BF586}"/>
              </c:ext>
            </c:extLst>
          </c:dPt>
          <c:dPt>
            <c:idx val="5"/>
            <c:bubble3D val="0"/>
            <c:spPr>
              <a:solidFill>
                <a:srgbClr val="B31DA1"/>
              </a:solidFill>
            </c:spPr>
            <c:extLst>
              <c:ext xmlns:c16="http://schemas.microsoft.com/office/drawing/2014/chart" uri="{C3380CC4-5D6E-409C-BE32-E72D297353CC}">
                <c16:uniqueId val="{0000000B-14F8-4434-8E3A-62F9CD4BF586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AA31-4C34-BE80-D44733ABF3C0}"/>
              </c:ext>
            </c:extLst>
          </c:dPt>
          <c:dPt>
            <c:idx val="9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AA31-4C34-BE80-D44733ABF3C0}"/>
              </c:ext>
            </c:extLst>
          </c:dPt>
          <c:dPt>
            <c:idx val="1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AA31-4C34-BE80-D44733ABF3C0}"/>
              </c:ext>
            </c:extLst>
          </c:dPt>
          <c:dPt>
            <c:idx val="11"/>
            <c:bubble3D val="0"/>
            <c:spPr>
              <a:solidFill>
                <a:srgbClr val="E55243"/>
              </a:solidFill>
            </c:spPr>
            <c:extLst>
              <c:ext xmlns:c16="http://schemas.microsoft.com/office/drawing/2014/chart" uri="{C3380CC4-5D6E-409C-BE32-E72D297353CC}">
                <c16:uniqueId val="{0000000B-AA31-4C34-BE80-D44733ABF3C0}"/>
              </c:ext>
            </c:extLst>
          </c:dPt>
          <c:cat>
            <c:strRef>
              <c:f>Лист1!$A$2:$A$14</c:f>
              <c:strCache>
                <c:ptCount val="7"/>
                <c:pt idx="0">
                  <c:v>НДФЛ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Гос. Пошлина</c:v>
                </c:pt>
                <c:pt idx="5">
                  <c:v>доходы, получаемые в виде арендной платы за земли </c:v>
                </c:pt>
                <c:pt idx="6">
                  <c:v>доходы от сдачи в арендну имущество 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4133</c:v>
                </c:pt>
                <c:pt idx="1">
                  <c:v>698</c:v>
                </c:pt>
                <c:pt idx="2">
                  <c:v>398.7</c:v>
                </c:pt>
                <c:pt idx="3">
                  <c:v>8559.7000000000007</c:v>
                </c:pt>
                <c:pt idx="4">
                  <c:v>24.1</c:v>
                </c:pt>
                <c:pt idx="5">
                  <c:v>244</c:v>
                </c:pt>
                <c:pt idx="6">
                  <c:v>37.4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A31-4C34-BE80-D44733ABF3C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cat>
            <c:strRef>
              <c:f>Лист1!$A$2:$A$14</c:f>
              <c:strCache>
                <c:ptCount val="7"/>
                <c:pt idx="0">
                  <c:v>НДФЛ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Гос. Пошлина</c:v>
                </c:pt>
                <c:pt idx="5">
                  <c:v>доходы, получаемые в виде арендной платы за земли </c:v>
                </c:pt>
                <c:pt idx="6">
                  <c:v>доходы от сдачи в арендну имущество </c:v>
                </c:pt>
              </c:strCache>
            </c:strRef>
          </c:cat>
          <c:val>
            <c:numRef>
              <c:f>Лист1!$C$2:$C$14</c:f>
              <c:numCache>
                <c:formatCode>0.00</c:formatCode>
                <c:ptCount val="13"/>
                <c:pt idx="0">
                  <c:v>29.322662807114629</c:v>
                </c:pt>
                <c:pt idx="1">
                  <c:v>4.9521458116056154</c:v>
                </c:pt>
                <c:pt idx="2">
                  <c:v>2.8286827150245832</c:v>
                </c:pt>
                <c:pt idx="3">
                  <c:v>60.729058028081084</c:v>
                </c:pt>
                <c:pt idx="4">
                  <c:v>0.17098383103108214</c:v>
                </c:pt>
                <c:pt idx="5">
                  <c:v>1.7311226046300434</c:v>
                </c:pt>
                <c:pt idx="6">
                  <c:v>0.26534420251296564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A31-4C34-BE80-D44733ABF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93" cy="498873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908" y="1"/>
            <a:ext cx="2972492" cy="498873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r">
              <a:defRPr sz="1200"/>
            </a:lvl1pPr>
          </a:lstStyle>
          <a:p>
            <a:fld id="{CB3AEE6C-FCC6-4285-B0F8-D90DC128A660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8402"/>
            <a:ext cx="2972493" cy="498873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908" y="9448402"/>
            <a:ext cx="2972492" cy="498873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r">
              <a:defRPr sz="1200"/>
            </a:lvl1pPr>
          </a:lstStyle>
          <a:p>
            <a:fld id="{773B3395-2F6B-4837-80B3-C66579D7C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667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8" cy="497921"/>
          </a:xfrm>
          <a:prstGeom prst="rect">
            <a:avLst/>
          </a:prstGeom>
        </p:spPr>
        <p:txBody>
          <a:bodyPr vert="horz" lIns="91879" tIns="45940" rIns="91879" bIns="4594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1" y="0"/>
            <a:ext cx="2972548" cy="497921"/>
          </a:xfrm>
          <a:prstGeom prst="rect">
            <a:avLst/>
          </a:prstGeom>
        </p:spPr>
        <p:txBody>
          <a:bodyPr vert="horz" lIns="91879" tIns="45940" rIns="91879" bIns="4594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E45C77-24B4-4257-B2AA-BD5BC5BD68BB}" type="datetimeFigureOut">
              <a:rPr lang="ru-RU"/>
              <a:pPr>
                <a:defRPr/>
              </a:pPr>
              <a:t>24.01.2023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6125"/>
            <a:ext cx="66325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40" rIns="91879" bIns="4594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1" y="4724678"/>
            <a:ext cx="5487040" cy="4476512"/>
          </a:xfrm>
          <a:prstGeom prst="rect">
            <a:avLst/>
          </a:prstGeom>
        </p:spPr>
        <p:txBody>
          <a:bodyPr vert="horz" lIns="91879" tIns="45940" rIns="91879" bIns="4594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765"/>
            <a:ext cx="2972548" cy="497920"/>
          </a:xfrm>
          <a:prstGeom prst="rect">
            <a:avLst/>
          </a:prstGeom>
        </p:spPr>
        <p:txBody>
          <a:bodyPr vert="horz" lIns="91879" tIns="45940" rIns="91879" bIns="4594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1" y="9447765"/>
            <a:ext cx="2972548" cy="497920"/>
          </a:xfrm>
          <a:prstGeom prst="rect">
            <a:avLst/>
          </a:prstGeom>
        </p:spPr>
        <p:txBody>
          <a:bodyPr vert="horz" wrap="square" lIns="91879" tIns="45940" rIns="91879" bIns="459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4187091-B364-4AB7-BAF9-A92FDE3FC2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6724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187091-B364-4AB7-BAF9-A92FDE3FC2BA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5919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826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4538"/>
            <a:ext cx="662781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474" indent="-2867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884" indent="-229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638" indent="-229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4391" indent="-229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3145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899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0653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9406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CE54EE-184D-478D-9846-48EEBE93DCEF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8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80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7950" y="742950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dirty="0" err="1"/>
              <a:t>дк</a:t>
            </a:r>
            <a:endParaRPr lang="ru-RU" altLang="ru-RU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399" indent="-28669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767" indent="-22935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474" indent="-22935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4180" indent="-22935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2888" indent="-2293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595" indent="-2293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0301" indent="-2293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9009" indent="-2293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CE54EE-184D-478D-9846-48EEBE93DCEF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9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610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204788" y="808038"/>
            <a:ext cx="7196138" cy="4048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F83777-F593-4574-AB68-6E4C0A88765C}" type="slidenum">
              <a:rPr lang="ru-RU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67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187091-B364-4AB7-BAF9-A92FDE3FC2BA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571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4538"/>
            <a:ext cx="662781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474" indent="-2867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884" indent="-229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638" indent="-229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4391" indent="-229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3145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899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0653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9406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CE54EE-184D-478D-9846-48EEBE93DCEF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12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893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4538"/>
            <a:ext cx="662781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/>
              <a:t>дк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474" indent="-2867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884" indent="-229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638" indent="-229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4391" indent="-229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3145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899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0653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9406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CE54EE-184D-478D-9846-48EEBE93DCEF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13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107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EDF292-B9D9-46DE-946F-AF0C5742235D}" type="datetime1">
              <a:rPr lang="ru-RU" smtClean="0"/>
              <a:pPr>
                <a:defRPr/>
              </a:pPr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3AB3F8-094A-42F4-B0A3-579EADF3CE0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8218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241F03-1994-4BA6-9676-FDC5FD368F15}" type="datetime1">
              <a:rPr lang="ru-RU" smtClean="0"/>
              <a:pPr>
                <a:defRPr/>
              </a:pPr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91B20-A92B-4F72-B359-B0C2DE81065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451936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241F03-1994-4BA6-9676-FDC5FD368F15}" type="datetime1">
              <a:rPr lang="ru-RU" smtClean="0"/>
              <a:pPr>
                <a:defRPr/>
              </a:pPr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91B20-A92B-4F72-B359-B0C2DE81065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22181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241F03-1994-4BA6-9676-FDC5FD368F15}" type="datetime1">
              <a:rPr lang="ru-RU" smtClean="0"/>
              <a:pPr>
                <a:defRPr/>
              </a:pPr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91B20-A92B-4F72-B359-B0C2DE81065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750648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241F03-1994-4BA6-9676-FDC5FD368F15}" type="datetime1">
              <a:rPr lang="ru-RU" smtClean="0"/>
              <a:pPr>
                <a:defRPr/>
              </a:pPr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91B20-A92B-4F72-B359-B0C2DE81065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7619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241F03-1994-4BA6-9676-FDC5FD368F15}" type="datetime1">
              <a:rPr lang="ru-RU" smtClean="0"/>
              <a:pPr>
                <a:defRPr/>
              </a:pPr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91B20-A92B-4F72-B359-B0C2DE81065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182245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46651A-E891-4A68-9F6F-06BA03D0FDEC}" type="datetime1">
              <a:rPr lang="ru-RU" smtClean="0"/>
              <a:pPr>
                <a:defRPr/>
              </a:pPr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69709-CDB8-4FDD-82D7-62E969C7312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9187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62F6A2-8468-4D24-98F6-889D6D53F243}" type="datetime1">
              <a:rPr lang="ru-RU" smtClean="0"/>
              <a:pPr>
                <a:defRPr/>
              </a:pPr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17D2B-EE13-413E-A36F-17BF72362CB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8357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0"/>
            <a:ext cx="11329456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4318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4C68D-6E30-4CBF-9EF3-BA3275A77700}" type="datetimeFigureOut">
              <a:rPr lang="de-DE"/>
              <a:pPr>
                <a:defRPr/>
              </a:pPr>
              <a:t>24.01.2023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276600" y="6356351"/>
            <a:ext cx="5638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C93FF-0F0F-4F92-B7A8-E827C7A1BB1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57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7C6DF4-A4E8-4208-BDEE-78EF3AAD20ED}" type="datetime1">
              <a:rPr lang="ru-RU" smtClean="0"/>
              <a:pPr>
                <a:defRPr/>
              </a:pPr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68D27-1399-4E52-9953-9310C00FDED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214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267F4F-0837-44F7-8DE5-B499D23104BC}" type="datetime1">
              <a:rPr lang="ru-RU" smtClean="0"/>
              <a:pPr>
                <a:defRPr/>
              </a:pPr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B4765-948D-4A26-8666-043266C777A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399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D1A43-B1F5-4255-9812-329B4FB623E2}" type="datetime1">
              <a:rPr lang="ru-RU" smtClean="0"/>
              <a:pPr>
                <a:defRPr/>
              </a:pPr>
              <a:t>24.01.2023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3A884-5B9C-443D-982B-51B10BB327E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723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7C3671-F855-44B8-833F-FAB11C75E479}" type="datetime1">
              <a:rPr lang="ru-RU" smtClean="0"/>
              <a:pPr>
                <a:defRPr/>
              </a:pPr>
              <a:t>24.01.2023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F63E3-3023-4AEE-AB94-0F01A2CB448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375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49948F-9734-452D-9847-61F5B3D879A4}" type="datetime1">
              <a:rPr lang="ru-RU" smtClean="0"/>
              <a:pPr>
                <a:defRPr/>
              </a:pPr>
              <a:t>24.01.2023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B77F1C-4854-4A6E-9CD3-36C8873776A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744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BDE4DF-6F65-41BE-995F-7BC319DA13AD}" type="datetime1">
              <a:rPr lang="ru-RU" smtClean="0"/>
              <a:pPr>
                <a:defRPr/>
              </a:pPr>
              <a:t>24.01.2023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F2D2D-4AB2-4355-9950-0417C1D45D4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83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848C02-6C5E-40D0-A279-74EA79F483D7}" type="datetime1">
              <a:rPr lang="ru-RU" smtClean="0"/>
              <a:pPr>
                <a:defRPr/>
              </a:pPr>
              <a:t>24.01.2023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B7328-F163-4703-BAA4-5864879A229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920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73077-AEE9-47C3-AF39-09B214DDB90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CDF976-AE95-4E52-B43D-DB983C2AE0B1}" type="datetime1">
              <a:rPr lang="ru-RU" smtClean="0"/>
              <a:pPr>
                <a:defRPr/>
              </a:pPr>
              <a:t>24.01.2023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534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241F03-1994-4BA6-9676-FDC5FD368F15}" type="datetime1">
              <a:rPr lang="ru-RU" smtClean="0"/>
              <a:pPr>
                <a:defRPr/>
              </a:pPr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1A91B20-A92B-4F72-B359-B0C2DE81065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874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8" r:id="rId1"/>
    <p:sldLayoutId id="2147484709" r:id="rId2"/>
    <p:sldLayoutId id="2147484710" r:id="rId3"/>
    <p:sldLayoutId id="2147484711" r:id="rId4"/>
    <p:sldLayoutId id="2147484712" r:id="rId5"/>
    <p:sldLayoutId id="2147484713" r:id="rId6"/>
    <p:sldLayoutId id="2147484714" r:id="rId7"/>
    <p:sldLayoutId id="2147484715" r:id="rId8"/>
    <p:sldLayoutId id="2147484716" r:id="rId9"/>
    <p:sldLayoutId id="2147484717" r:id="rId10"/>
    <p:sldLayoutId id="2147484718" r:id="rId11"/>
    <p:sldLayoutId id="2147484719" r:id="rId12"/>
    <p:sldLayoutId id="2147484720" r:id="rId13"/>
    <p:sldLayoutId id="2147484721" r:id="rId14"/>
    <p:sldLayoutId id="2147484722" r:id="rId15"/>
    <p:sldLayoutId id="2147484723" r:id="rId16"/>
    <p:sldLayoutId id="214748472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472" y="2086982"/>
            <a:ext cx="10151189" cy="4294346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 о бюджете </a:t>
            </a:r>
            <a:br>
              <a:rPr lang="ru-RU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</a:t>
            </a:r>
            <a:r>
              <a:rPr lang="en-US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год и плановый период </a:t>
            </a:r>
            <a:br>
              <a:rPr lang="ru-RU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 и 2025 годов</a:t>
            </a:r>
            <a:br>
              <a:rPr lang="ru-RU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i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43472" y="332656"/>
            <a:ext cx="10801200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НОВОАЛЕКСАНДРОВСКОЕ СЕЛЬСКОЕ ПОСЕЛЕНИЕ АЗОВСКОГО РАЙОНА</a:t>
            </a:r>
          </a:p>
          <a:p>
            <a:pPr algn="ctr"/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254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560926"/>
              </p:ext>
            </p:extLst>
          </p:nvPr>
        </p:nvGraphicFramePr>
        <p:xfrm>
          <a:off x="191343" y="1316259"/>
          <a:ext cx="11665296" cy="51370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5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3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4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8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46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894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211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 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(оценка)</a:t>
                      </a:r>
                      <a:endParaRPr lang="ru-RU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(прогноз)</a:t>
                      </a:r>
                      <a:endParaRPr lang="ru-RU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(прогноз)</a:t>
                      </a:r>
                      <a:endParaRPr lang="ru-RU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(прогноз)</a:t>
                      </a:r>
                      <a:endParaRPr lang="ru-RU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538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2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2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доходы,</a:t>
                      </a:r>
                      <a:r>
                        <a:rPr lang="ru-RU" sz="20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33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27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19452,7</a:t>
                      </a: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28000,1</a:t>
                      </a: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2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15704,8</a:t>
                      </a:r>
                      <a:endParaRPr lang="ru-RU" sz="2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2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16105,7</a:t>
                      </a:r>
                      <a:endParaRPr lang="ru-RU" sz="2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2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16372,9</a:t>
                      </a:r>
                      <a:endParaRPr lang="ru-RU" sz="2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226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2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доходы,</a:t>
                      </a:r>
                    </a:p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71933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325,5</a:t>
                      </a:r>
                      <a:endParaRPr lang="ru-RU" sz="2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1185,3</a:t>
                      </a:r>
                      <a:endParaRPr lang="ru-RU" sz="2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308,9</a:t>
                      </a:r>
                      <a:endParaRPr lang="ru-RU" sz="2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316,6</a:t>
                      </a:r>
                      <a:endParaRPr lang="ru-RU" sz="2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329,3</a:t>
                      </a:r>
                      <a:endParaRPr lang="ru-RU" sz="2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2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доходы, тыс.</a:t>
                      </a:r>
                      <a:r>
                        <a:rPr lang="ru-RU" sz="20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33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19778,2</a:t>
                      </a:r>
                      <a:endParaRPr lang="ru-RU" sz="2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29185,4</a:t>
                      </a: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16013,7</a:t>
                      </a: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16422,3</a:t>
                      </a: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16702,2</a:t>
                      </a:r>
                      <a:endParaRPr lang="ru-RU" sz="2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2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предыдущему году, %</a:t>
                      </a:r>
                    </a:p>
                  </a:txBody>
                  <a:tcPr marL="71933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147,6</a:t>
                      </a: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54,9</a:t>
                      </a: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</a:t>
                      </a: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101,7</a:t>
                      </a: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524000" y="3481"/>
            <a:ext cx="9144000" cy="9431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Новоалександровского сельского поселения Азовского района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9624392" y="962153"/>
            <a:ext cx="16927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054347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7382" y="0"/>
            <a:ext cx="1152128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бюджета Новоалександровского сельского поселения Азовского района на 2023 год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79745132"/>
              </p:ext>
            </p:extLst>
          </p:nvPr>
        </p:nvGraphicFramePr>
        <p:xfrm>
          <a:off x="1245682" y="2002695"/>
          <a:ext cx="9217024" cy="445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3060" y="3395424"/>
            <a:ext cx="192254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        53,42%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1804" y="2586106"/>
            <a:ext cx="345064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сельскохозяйственный налог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7,65%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63452" y="1664060"/>
            <a:ext cx="2952328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имущество физических лиц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2,59%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39817" y="1419121"/>
            <a:ext cx="242427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0,16%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70257" y="1463388"/>
            <a:ext cx="3264361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получаемые в виде арендной платы за земли муниципального имущества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1,67%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90124" y="3265538"/>
            <a:ext cx="2832315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сот сдачи в аренду имущества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0,26%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92344" y="5301207"/>
            <a:ext cx="268652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34,25%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2639616" y="2855850"/>
            <a:ext cx="3384344" cy="18270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431704" y="2202052"/>
            <a:ext cx="2592256" cy="29551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1913269" y="3769385"/>
            <a:ext cx="2416965" cy="2348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741962" y="1940441"/>
            <a:ext cx="1092120" cy="15785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3" idx="2"/>
          </p:cNvCxnSpPr>
          <p:nvPr/>
        </p:nvCxnSpPr>
        <p:spPr>
          <a:xfrm flipH="1">
            <a:off x="7536160" y="2417495"/>
            <a:ext cx="1166278" cy="8588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4" idx="1"/>
          </p:cNvCxnSpPr>
          <p:nvPr/>
        </p:nvCxnSpPr>
        <p:spPr>
          <a:xfrm flipH="1" flipV="1">
            <a:off x="7769664" y="3403196"/>
            <a:ext cx="1220460" cy="2316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 flipV="1">
            <a:off x="8184232" y="4437113"/>
            <a:ext cx="1512168" cy="8640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545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24000" y="2"/>
            <a:ext cx="9144000" cy="693852"/>
          </a:xfrm>
          <a:prstGeom prst="roundRect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664411"/>
              </p:ext>
            </p:extLst>
          </p:nvPr>
        </p:nvGraphicFramePr>
        <p:xfrm>
          <a:off x="263354" y="693854"/>
          <a:ext cx="11548888" cy="46601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3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8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29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15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72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44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495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межбюджетных трансфертов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год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роста/ снижения, 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роста/ снижения, 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Проект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роста/ снижения, 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поддержку мер по обеспечению сбалансированности бюджетов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2480,3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3024,0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121,9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2097,9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69,4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1888,1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255,6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294,2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115,1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307,2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104,4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317,8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103,4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21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исполнение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переданных полномочий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450,0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74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74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3215,9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3318,2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103,2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2405,1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72,4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2205,9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91,7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81493" y="324522"/>
            <a:ext cx="1408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85257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579" y="1034714"/>
            <a:ext cx="7632846" cy="582328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524001" y="3"/>
            <a:ext cx="9144001" cy="958943"/>
          </a:xfrm>
          <a:prstGeom prst="roundRect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63552" y="1352084"/>
            <a:ext cx="763279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Новоалександровского сельского поселения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6880" y="2128207"/>
            <a:ext cx="8497888" cy="43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и непрограммные расходы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8379" y="4005067"/>
            <a:ext cx="1584176" cy="2447925"/>
          </a:xfrm>
          <a:prstGeom prst="rect">
            <a:avLst/>
          </a:prstGeom>
          <a:gradFill>
            <a:gsLst>
              <a:gs pos="0">
                <a:schemeClr val="accent1">
                  <a:tint val="65000"/>
                  <a:lumMod val="110000"/>
                </a:schemeClr>
              </a:gs>
              <a:gs pos="88000">
                <a:schemeClr val="accent1">
                  <a:tint val="90000"/>
                </a:schemeClr>
              </a:gs>
            </a:gsLst>
            <a:lin ang="5400000" scaled="0"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направлен-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 программ</a:t>
            </a:r>
            <a:r>
              <a:rPr lang="ru-RU" b="1" dirty="0"/>
              <a:t>)</a:t>
            </a:r>
          </a:p>
          <a:p>
            <a:pPr algn="ctr">
              <a:defRPr/>
            </a:pPr>
            <a:endParaRPr lang="ru-RU" b="1" dirty="0"/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79" y="4004721"/>
            <a:ext cx="1656184" cy="2448271"/>
          </a:xfrm>
          <a:prstGeom prst="rect">
            <a:avLst/>
          </a:prstGeom>
          <a:gradFill>
            <a:gsLst>
              <a:gs pos="0">
                <a:schemeClr val="accent1">
                  <a:tint val="65000"/>
                  <a:lumMod val="110000"/>
                </a:schemeClr>
              </a:gs>
              <a:gs pos="88000">
                <a:schemeClr val="accent1">
                  <a:tint val="90000"/>
                </a:schemeClr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безопасных условий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жизнедея-тельности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программы)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0,29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0259" y="4030386"/>
            <a:ext cx="1637056" cy="2405303"/>
          </a:xfrm>
          <a:prstGeom prst="rect">
            <a:avLst/>
          </a:prstGeom>
          <a:gradFill>
            <a:gsLst>
              <a:gs pos="0">
                <a:schemeClr val="accent1">
                  <a:tint val="65000"/>
                  <a:lumMod val="110000"/>
                </a:schemeClr>
              </a:gs>
              <a:gs pos="88000">
                <a:schemeClr val="accent1">
                  <a:tint val="90000"/>
                </a:schemeClr>
              </a:gs>
            </a:gsLst>
            <a:lin ang="5400000" scaled="0"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отраслей экономики</a:t>
            </a:r>
          </a:p>
          <a:p>
            <a:pPr algn="ctr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 программы)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4,9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92590" y="3995503"/>
            <a:ext cx="1503785" cy="2440186"/>
          </a:xfrm>
          <a:prstGeom prst="rect">
            <a:avLst/>
          </a:prstGeom>
          <a:gradFill>
            <a:gsLst>
              <a:gs pos="0">
                <a:schemeClr val="accent1">
                  <a:tint val="65000"/>
                  <a:lumMod val="110000"/>
                </a:schemeClr>
              </a:gs>
              <a:gs pos="88000">
                <a:schemeClr val="accent1">
                  <a:tint val="90000"/>
                </a:schemeClr>
              </a:gs>
            </a:gsLst>
            <a:lin ang="5400000" scaled="0"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3,42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47521" y="3131170"/>
            <a:ext cx="6928197" cy="43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(14 программ)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5951543" y="1751091"/>
            <a:ext cx="504825" cy="392035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2444659" y="3477031"/>
            <a:ext cx="447675" cy="706438"/>
          </a:xfrm>
          <a:prstGeom prst="curvedLeftArrow">
            <a:avLst/>
          </a:prstGeom>
          <a:solidFill>
            <a:srgbClr val="D1D1D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>
            <a:off x="4758211" y="3443459"/>
            <a:ext cx="447675" cy="706438"/>
          </a:xfrm>
          <a:prstGeom prst="curvedLeftArrow">
            <a:avLst/>
          </a:prstGeom>
          <a:solidFill>
            <a:srgbClr val="D1D1D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4816478" y="2566988"/>
            <a:ext cx="504825" cy="596900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9929530" y="2565364"/>
            <a:ext cx="500063" cy="1430139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380897" y="3995503"/>
            <a:ext cx="1599350" cy="2440186"/>
          </a:xfrm>
          <a:prstGeom prst="rect">
            <a:avLst/>
          </a:prstGeom>
          <a:gradFill>
            <a:gsLst>
              <a:gs pos="0">
                <a:schemeClr val="accent1">
                  <a:tint val="65000"/>
                  <a:lumMod val="110000"/>
                </a:schemeClr>
              </a:gs>
              <a:gs pos="88000">
                <a:schemeClr val="accent1">
                  <a:tint val="90000"/>
                </a:schemeClr>
              </a:gs>
            </a:gsLst>
            <a:lin ang="5400000" scaled="0"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характера </a:t>
            </a:r>
          </a:p>
          <a:p>
            <a:pPr algn="ctr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программы)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55,2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Выгнутая вправо стрелка 24"/>
          <p:cNvSpPr/>
          <p:nvPr/>
        </p:nvSpPr>
        <p:spPr>
          <a:xfrm>
            <a:off x="6549640" y="3464002"/>
            <a:ext cx="447675" cy="706438"/>
          </a:xfrm>
          <a:prstGeom prst="curvedLeftArrow">
            <a:avLst/>
          </a:prstGeom>
          <a:solidFill>
            <a:srgbClr val="D1D1D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>
            <a:off x="8564906" y="3464599"/>
            <a:ext cx="447675" cy="706438"/>
          </a:xfrm>
          <a:prstGeom prst="curvedLeftArrow">
            <a:avLst/>
          </a:prstGeom>
          <a:solidFill>
            <a:srgbClr val="D1D1D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79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46920" y="3"/>
            <a:ext cx="10693696" cy="980726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социальной направленности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51497"/>
              </p:ext>
            </p:extLst>
          </p:nvPr>
        </p:nvGraphicFramePr>
        <p:xfrm>
          <a:off x="335360" y="1498220"/>
          <a:ext cx="10873209" cy="52530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571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9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7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7063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641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МП Новоалександровского сельского поселения "Озеленение территории Новоалександровского сельского поселения"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641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Новоалександровского сельского поселения «Благоустройство территории Новоалександровского сельского поселения"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766,6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853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МП Новоалександровского сельского поселения «Развитие</a:t>
                      </a:r>
                      <a:r>
                        <a:rPr lang="ru-RU" sz="1600" b="1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культуры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5965,0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5965,0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6112,7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641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МП Новоалександровского сельского поселения «Развитие</a:t>
                      </a:r>
                      <a:r>
                        <a:rPr lang="ru-RU" sz="1600" b="1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физической культуры и спорта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1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Новоалександровского сельского поселения 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«Доступная среда»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7530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МП Новоалександровского сельского поселения «Социальная поддержка граждан"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640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МП Новоалександровского сельского поселения «Формирование современной городской среды на территории</a:t>
                      </a:r>
                      <a:r>
                        <a:rPr lang="ru-RU" sz="1600" b="1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Новоалександровского сельского поселения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128448" y="1054809"/>
            <a:ext cx="182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072571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46920" y="260647"/>
            <a:ext cx="10693696" cy="936105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направленные на обеспечение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безопасных условий жизнедеятельности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142304"/>
              </p:ext>
            </p:extLst>
          </p:nvPr>
        </p:nvGraphicFramePr>
        <p:xfrm>
          <a:off x="335360" y="1844824"/>
          <a:ext cx="11377264" cy="38164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922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6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7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1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2606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5803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Новоалександровского сельского поселения "Участие в предупреждении и ликвидации последствий чрезвычайных ситуаций в границах Новоалександровского сельского поселения, обеспечение пожарной безопасности"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007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 Новоалександровского сельского поселения "Обеспечение общественного порядка, противодействие преступности"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007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расходы на реализацию программ, направленных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обеспечение безопасных условий жизнедеятельности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56440" y="1412776"/>
            <a:ext cx="182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852654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46920" y="260647"/>
            <a:ext cx="10693696" cy="936105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программы, направленные на поддержку отраслей экономики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850316"/>
              </p:ext>
            </p:extLst>
          </p:nvPr>
        </p:nvGraphicFramePr>
        <p:xfrm>
          <a:off x="191342" y="1484784"/>
          <a:ext cx="11449273" cy="38884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972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3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85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866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241">
                <a:tc>
                  <a:txBody>
                    <a:bodyPr/>
                    <a:lstStyle/>
                    <a:p>
                      <a:r>
                        <a:rPr lang="ru-RU" sz="1600" b="1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Новоалександровского сельского поселения "Энергоэффективность и развитие энергетики"</a:t>
                      </a:r>
                      <a:endParaRPr lang="ru-RU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290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Новоалександровского сельского "Развитие малого и среднего предпринимательства в Новоалександровском сельском поселении"</a:t>
                      </a:r>
                      <a:endParaRPr lang="ru-RU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241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Новоалександровского сельского поселения "Развитие сетей наружного освещения"</a:t>
                      </a:r>
                      <a:endParaRPr lang="ru-RU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954,8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1062,1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1104,6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56440" y="1068171"/>
            <a:ext cx="182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697924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46920" y="260647"/>
            <a:ext cx="10693696" cy="936105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программы общего характера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450664"/>
              </p:ext>
            </p:extLst>
          </p:nvPr>
        </p:nvGraphicFramePr>
        <p:xfrm>
          <a:off x="263353" y="2060848"/>
          <a:ext cx="11521279" cy="38164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4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3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7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01204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7469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Новоалександровского сельского поселения "Развитие муниципальной службы в Новоалександровском сельском поселении"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7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Новоалександровского сельского поселения " Управление муниципальными финансами и создание условий для эффективного управления муниципальными финансами"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10661,1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10131,8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1044,7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56440" y="1412776"/>
            <a:ext cx="182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559093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15480" y="188640"/>
            <a:ext cx="9828584" cy="1872208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Новоалександровского сельского поселения Азовского района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79807" y="1412776"/>
            <a:ext cx="2772816" cy="37548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определен в соответствии со ст. 92.1 Бюджетного кодекса РФ и не превышает допустимого предела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586549"/>
              </p:ext>
            </p:extLst>
          </p:nvPr>
        </p:nvGraphicFramePr>
        <p:xfrm>
          <a:off x="225416" y="2656875"/>
          <a:ext cx="8352927" cy="2937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4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4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1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969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801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-4918,7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801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</a:t>
                      </a:r>
                      <a:r>
                        <a:rPr lang="ru-RU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дефицита бюджета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4918,7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0229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 за счет остатков средств на счете бюджета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4918,7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101160" y="2159295"/>
            <a:ext cx="1437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17" name="Стрелка влево 16"/>
          <p:cNvSpPr/>
          <p:nvPr/>
        </p:nvSpPr>
        <p:spPr>
          <a:xfrm>
            <a:off x="8597664" y="3760341"/>
            <a:ext cx="682143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758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51585" y="0"/>
            <a:ext cx="8247405" cy="1034714"/>
          </a:xfrm>
          <a:prstGeom prst="roundRect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0" tIns="0" rIns="0" bIns="0" rtlCol="0" anchor="ctr"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граждан в общественном обсуждении бюджета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8968" y="1188865"/>
            <a:ext cx="3962936" cy="18774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обсуждения проектов муниципальных правовых актов по вопросам местного значения с участием жителей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представительным органом муниципального образования проводятся публичные слушания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16080" y="1188864"/>
            <a:ext cx="4320479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являются одной из форм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населения в осуществлении местного самоуправления. Проводятся с участием жителей муниципального района для обсуждения проектов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правовых актов и по вопросам местного значения.</a:t>
            </a:r>
          </a:p>
        </p:txBody>
      </p:sp>
      <p:pic>
        <p:nvPicPr>
          <p:cNvPr id="1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4060" y="3281746"/>
            <a:ext cx="440865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112224" y="4005064"/>
            <a:ext cx="3240360" cy="2308324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Объявления о проведении очередных публичных слушаний публикуется в местных СМИ и на официальном сайте Администрации Новоалександровского сельского поселения.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2016123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735960" y="188641"/>
            <a:ext cx="6192688" cy="73114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6" name="Содержимое 4"/>
          <p:cNvSpPr>
            <a:spLocks noGrp="1"/>
          </p:cNvSpPr>
          <p:nvPr>
            <p:ph idx="1"/>
          </p:nvPr>
        </p:nvSpPr>
        <p:spPr>
          <a:xfrm>
            <a:off x="6168008" y="1034714"/>
            <a:ext cx="5472608" cy="49860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algn="just">
              <a:buNone/>
            </a:pP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300" i="1" dirty="0">
                <a:latin typeface="Times New Roman" pitchFamily="18" charset="0"/>
                <a:cs typeface="Times New Roman" pitchFamily="18" charset="0"/>
              </a:rPr>
              <a:t>Бюджет для граждан» - информационный сборник, который познакомит население с основными положениями главного финансового документа, а именно Решением «О бюджете на 20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300" i="1" dirty="0">
                <a:latin typeface="Times New Roman" pitchFamily="18" charset="0"/>
                <a:cs typeface="Times New Roman" pitchFamily="18" charset="0"/>
              </a:rPr>
              <a:t>3 год и плановый период 2024-2025 годов», с</a:t>
            </a:r>
            <a:r>
              <a:rPr lang="ru-RU" sz="2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озданным  для того, чтобы каждый житель Новоалександровского сельского поселения был осведомлен, как формируется и расходуется бюджет, сколько в бюджет поступает средств и на какие цели они направляются.</a:t>
            </a:r>
            <a:endParaRPr lang="ru-RU" sz="23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332655"/>
            <a:ext cx="4464496" cy="568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64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19066" cy="132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граждан в публичных слушаниях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56793"/>
            <a:ext cx="8596668" cy="448457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– это форма реализации прав жителей муниципального образования (общественности) на участие в обсуждении проектов муниципальных правовых актов по вопросам местного значения в случаях, определенных законодательством.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публичных слушаниях в Новоалександровском сельском поселении утверждено решением Собрания депутатов Новоалександровского сельского поселения от 25.10.2022 № 38.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по проекту бюджета Новоалександровского сельского поселения на 2023 год и плановый период 2024-2025 годов проведены в форме собрания граждан 19 декабря 2022 года в соответствии с решением Собрания депутатов Новоалександровского сельского поселения от 15.11.2022 № 42 «О назначении публичных слушаний по проекту решения Собрания депутатов Новоалександровского сельского поселения «О бюджете Новоалександровского сельского поселения на 2023 год и плановый период 2024 и 2025 годов».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895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441" y="332656"/>
            <a:ext cx="8424936" cy="86409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911424" y="1581951"/>
            <a:ext cx="8837098" cy="482453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sz="3200" dirty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Администрации Новоалександровского сельского поселения</a:t>
            </a:r>
          </a:p>
          <a:p>
            <a:pPr algn="ctr"/>
            <a:r>
              <a:rPr lang="ru-RU" sz="3200" dirty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Адрес: 346748 хутор Новоалександровка, пл. Свободы, 3а.</a:t>
            </a:r>
          </a:p>
          <a:p>
            <a:pPr algn="ctr"/>
            <a:r>
              <a:rPr lang="ru-RU" sz="3200" dirty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           телефон , факс 8(86342) 91-6-40,72-9-08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sp808@azov.donpac.ru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defRPr/>
            </a:pPr>
            <a:fld id="{165C93FF-0F0F-4F92-B7A8-E827C7A1BB16}" type="slidenum">
              <a:rPr lang="de-DE" smtClean="0"/>
              <a:pPr algn="ctr">
                <a:defRPr/>
              </a:pPr>
              <a:t>21</a:t>
            </a:fld>
            <a:endParaRPr lang="de-DE" dirty="0"/>
          </a:p>
        </p:txBody>
      </p:sp>
      <p:pic>
        <p:nvPicPr>
          <p:cNvPr id="5" name="Picture 2" descr="http://player.myshared.ru/741208/data/images/img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7252" y="94129"/>
            <a:ext cx="1420373" cy="1272102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5395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43472" y="188639"/>
            <a:ext cx="9324528" cy="1296145"/>
          </a:xfrm>
          <a:noFill/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 прозрачности (открытости) бюджетной системы Российской Федерации означает: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19336" y="1484784"/>
            <a:ext cx="11881320" cy="238886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обязательное опубликование в средствах массовой информации утвержденных бюджетов и отчетов об их исполнении;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доступность иных сведений о бюджете;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обязательная открытость для общества и средств массовой информации проектов бюджетов;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обеспечение доступа к информации, размещенной в информационно - телекоммуникационной сети «интернет».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5</a:t>
            </a:r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10206038" y="6492876"/>
            <a:ext cx="461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3704369"/>
            <a:ext cx="7020272" cy="31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49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3807" y="1"/>
            <a:ext cx="8095593" cy="904875"/>
          </a:xfrm>
          <a:solidFill>
            <a:schemeClr val="bg1"/>
          </a:solidFill>
        </p:spPr>
        <p:txBody>
          <a:bodyPr/>
          <a:lstStyle/>
          <a:p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понятия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" name="圆角矩形 8"/>
          <p:cNvSpPr/>
          <p:nvPr/>
        </p:nvSpPr>
        <p:spPr>
          <a:xfrm>
            <a:off x="1952596" y="1040524"/>
            <a:ext cx="8501122" cy="599090"/>
          </a:xfrm>
          <a:prstGeom prst="roundRect">
            <a:avLst/>
          </a:prstGeom>
          <a:solidFill>
            <a:srgbClr val="FF99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1959005" y="1740023"/>
            <a:ext cx="8513686" cy="5302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1952596" y="2317532"/>
            <a:ext cx="8501122" cy="457199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1952596" y="3515710"/>
            <a:ext cx="8501122" cy="646386"/>
          </a:xfrm>
          <a:prstGeom prst="roundRect">
            <a:avLst/>
          </a:prstGeom>
          <a:solidFill>
            <a:srgbClr val="FF99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1"/>
          <p:cNvSpPr/>
          <p:nvPr/>
        </p:nvSpPr>
        <p:spPr>
          <a:xfrm>
            <a:off x="1952596" y="2806262"/>
            <a:ext cx="8501122" cy="6463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圆角矩形 10"/>
          <p:cNvSpPr/>
          <p:nvPr/>
        </p:nvSpPr>
        <p:spPr>
          <a:xfrm>
            <a:off x="1952596" y="4225159"/>
            <a:ext cx="8501122" cy="5990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- свод бюджетов бюджетной системы на соответствующей территории (без учета межбюджетных трансфертов между этими бюджетами)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952596" y="4887310"/>
            <a:ext cx="8501122" cy="4414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圆角矩形 10"/>
          <p:cNvSpPr/>
          <p:nvPr/>
        </p:nvSpPr>
        <p:spPr>
          <a:xfrm>
            <a:off x="1952596" y="5376042"/>
            <a:ext cx="8429684" cy="409903"/>
          </a:xfrm>
          <a:prstGeom prst="roundRect">
            <a:avLst/>
          </a:prstGeom>
          <a:solidFill>
            <a:srgbClr val="DADA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圆角矩形 10"/>
          <p:cNvSpPr/>
          <p:nvPr/>
        </p:nvSpPr>
        <p:spPr>
          <a:xfrm>
            <a:off x="1952596" y="5833241"/>
            <a:ext cx="8429684" cy="102475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процесс 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24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3807" y="1"/>
            <a:ext cx="8095593" cy="88582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Ведомственная структура расходов бюджета и бюджетная классификация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3433" y="994300"/>
            <a:ext cx="9465494" cy="2075925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Бюджетная классификация РФ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группировка доходов, расходов  и источников финансирования дефицитов бюджетов бюджетной системы РФ, используемая для составления и исполнения бюджетов, составления бюджетной отчетности, обеспечивающей сопоставимость показателей бюджетов бюджетной системы РФ (статья 18 Бюджетного кодекса).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Состав бюджетной классификации (статья 19 Бюджетного кодекса):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2095500" y="3733800"/>
            <a:ext cx="8458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indent="-179388" eaLnBrk="1" hangingPunct="1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842773" y="3409951"/>
            <a:ext cx="9282302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indent="-179388" eaLnBrk="1" hangingPunct="1">
              <a:spcBef>
                <a:spcPct val="20000"/>
              </a:spcBef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Расходное обязательство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обязанность выплатить денежные средства из соответствующего бюджета.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9388" indent="-179388" eaLnBrk="1" hangingPunct="1">
              <a:spcBef>
                <a:spcPct val="20000"/>
              </a:spcBef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Расходные обязательства                                           Основания для возникновения и оплаты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83434" y="2990850"/>
            <a:ext cx="8928991" cy="485775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Понятие и типы расходных обязательств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7408" y="4305301"/>
            <a:ext cx="2378554" cy="42862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Публичные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3762" y="4791076"/>
            <a:ext cx="2362200" cy="52387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том числе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67409" y="5476876"/>
            <a:ext cx="2378554" cy="60959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Гражданско-правовые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3763" y="6238875"/>
            <a:ext cx="2362200" cy="36195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Межгосударственные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12663" y="4295776"/>
            <a:ext cx="6499762" cy="42862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Законы (акты), определяющие объем и (или) правила определения объема обязательств перед физическими, юридическими лицами, органами власти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12662" y="4791075"/>
            <a:ext cx="6499764" cy="66675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в том числе законы (акты) прямого действия, устанавливающие права граждан на получение социальных выплат (пенсий, пособий, компенсаций) в соответствии с определенным нормативом (в фиксированном объеме)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12662" y="5524499"/>
            <a:ext cx="6499763" cy="638176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Государственный (муниципальный) контракт, трудовое соглашение (контракт), выплаты, обусловленные исполнением трудовых (служебных) обязанностей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12662" y="6248400"/>
            <a:ext cx="6499763" cy="36195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Межгосударственный договор (соглашение)</a:t>
            </a:r>
          </a:p>
        </p:txBody>
      </p:sp>
    </p:spTree>
    <p:extLst>
      <p:ext uri="{BB962C8B-B14F-4D97-AF65-F5344CB8AC3E}">
        <p14:creationId xmlns:p14="http://schemas.microsoft.com/office/powerpoint/2010/main" val="2026656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7825" y="1"/>
            <a:ext cx="9020175" cy="104774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Бюджетный процесс – ежегодное формирование и исполнение бюджета</a:t>
            </a:r>
          </a:p>
        </p:txBody>
      </p:sp>
      <p:sp>
        <p:nvSpPr>
          <p:cNvPr id="13" name="Содержимое 2"/>
          <p:cNvSpPr>
            <a:spLocks noGrp="1"/>
          </p:cNvSpPr>
          <p:nvPr>
            <p:ph idx="1"/>
          </p:nvPr>
        </p:nvSpPr>
        <p:spPr>
          <a:xfrm>
            <a:off x="1647825" y="3717033"/>
            <a:ext cx="8572500" cy="432047"/>
          </a:xfrm>
        </p:spPr>
        <p:txBody>
          <a:bodyPr>
            <a:normAutofit/>
          </a:bodyPr>
          <a:lstStyle/>
          <a:p>
            <a:pPr marL="0" algn="just">
              <a:buFont typeface="Wingdings" pitchFamily="2" charset="2"/>
              <a:buChar char="ü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Послание Президента Российской Федерации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0" y="1304924"/>
            <a:ext cx="1276350" cy="1495426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Утверждение бюджета на очередной год и плановый период</a:t>
            </a:r>
          </a:p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(законодательные, представительные органы власти)</a:t>
            </a:r>
            <a:endParaRPr lang="ru-RU" sz="9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34074" y="1314450"/>
            <a:ext cx="1314451" cy="1457325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Исполнение бюджета в текущем году</a:t>
            </a:r>
          </a:p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(органы исполнительной власти, Правительство, финансовые органы)</a:t>
            </a:r>
            <a:endParaRPr lang="ru-RU" sz="9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05676" y="1323975"/>
            <a:ext cx="1571624" cy="1457325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Формирование отчета об исполнении бюджета предыдущего года          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(органы исполнительной власти)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43975" y="1314449"/>
            <a:ext cx="1562100" cy="1438276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Утверждение отчета об исполнении бюджета предыдущего года</a:t>
            </a:r>
          </a:p>
          <a:p>
            <a:pPr algn="ctr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 (Законодательные, представительные органы власти)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47825" y="1127761"/>
            <a:ext cx="1285875" cy="1624964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Составление проекта бюджета очередного года и планового периода</a:t>
            </a:r>
          </a:p>
          <a:p>
            <a:pPr algn="ctr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(органы исполнительной власти)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00375" y="1343025"/>
            <a:ext cx="1466850" cy="14097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Рассмотрение проекта бюджета очередного года и планового периода</a:t>
            </a:r>
          </a:p>
          <a:p>
            <a:pPr algn="ctr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(Законодательные, представительные органы власти)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71651" y="2932113"/>
            <a:ext cx="8696325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ru-RU" sz="25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Нормативные правовые акты, регулирующие бюджетные правоотношения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1771650" y="4221088"/>
            <a:ext cx="914888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179388" eaLnBrk="1" hangingPunct="1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Прогноз социально – экономического развития Новоалександровского сельского поселения  Азовского района</a:t>
            </a: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1762125" y="4941168"/>
            <a:ext cx="84582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179388" algn="just" eaLnBrk="1" hangingPunct="1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Основные направления бюджетной и налоговой политики Новоалександровского сельского поселения  Азовского района</a:t>
            </a: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1771650" y="5733256"/>
            <a:ext cx="845819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179388" eaLnBrk="1" hangingPunct="1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Муниципальные программы Новоалександровского сельского поселения  Азовского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757714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472" y="0"/>
            <a:ext cx="8981627" cy="104775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бюджетов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27448" y="922338"/>
            <a:ext cx="9331003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defRPr/>
            </a:pPr>
            <a:r>
              <a:rPr lang="ru-RU" sz="2800" b="1" dirty="0">
                <a:latin typeface="Times New Roman" pitchFamily="18" charset="0"/>
                <a:ea typeface="+mj-ea"/>
                <a:cs typeface="Times New Roman" pitchFamily="18" charset="0"/>
              </a:rPr>
              <a:t>ДОХОДЫ – РАСХОДЫ = ДЕФИЦИТ (ПРОФИЦИТ)</a:t>
            </a:r>
          </a:p>
        </p:txBody>
      </p:sp>
      <p:pic>
        <p:nvPicPr>
          <p:cNvPr id="21506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5440" y="2420888"/>
            <a:ext cx="1872209" cy="1446262"/>
          </a:xfrm>
          <a:prstGeom prst="rect">
            <a:avLst/>
          </a:prstGeom>
          <a:noFill/>
        </p:spPr>
      </p:pic>
      <p:pic>
        <p:nvPicPr>
          <p:cNvPr id="21508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664" y="2105025"/>
            <a:ext cx="1152128" cy="9525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457700" y="1962150"/>
            <a:ext cx="9715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62125" y="3895725"/>
            <a:ext cx="9715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87490" y="4381500"/>
            <a:ext cx="3816424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&gt; доходы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ДЕФИЦИТ</a:t>
            </a:r>
          </a:p>
        </p:txBody>
      </p:sp>
      <p:pic>
        <p:nvPicPr>
          <p:cNvPr id="13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0525" y="2171700"/>
            <a:ext cx="1177926" cy="9525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8448675" y="1952625"/>
            <a:ext cx="9715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pic>
        <p:nvPicPr>
          <p:cNvPr id="15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8451" y="2600325"/>
            <a:ext cx="1942212" cy="15621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8181975" y="3724275"/>
            <a:ext cx="9715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40017" y="4362450"/>
            <a:ext cx="3888431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&gt; расходы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87489" y="5000626"/>
            <a:ext cx="3816424" cy="1543050"/>
          </a:xfrm>
          <a:prstGeom prst="rect">
            <a:avLst/>
          </a:prstGeom>
          <a:solidFill>
            <a:srgbClr val="FF99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 накопления, остатки или в взять в долг)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240017" y="4991101"/>
            <a:ext cx="3999360" cy="1543050"/>
          </a:xfrm>
          <a:prstGeom prst="rect">
            <a:avLst/>
          </a:prstGeom>
          <a:solidFill>
            <a:srgbClr val="FF99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превышении доходов над расходами принимается решение как их использовать (например, накапливать резервы, остатки, погасить долг)</a:t>
            </a:r>
          </a:p>
        </p:txBody>
      </p:sp>
      <p:pic>
        <p:nvPicPr>
          <p:cNvPr id="20" name="Picture 2" descr="L:\J\409.Отдел_по_ управлению_госдолгом\Киселева Н\рисунки для презентаций\48277143158e32e782351d8d59f11fa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1824" y="2176464"/>
            <a:ext cx="2136627" cy="2238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4145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592" y="794863"/>
            <a:ext cx="5730047" cy="2778153"/>
          </a:xfrm>
          <a:prstGeom prst="rect">
            <a:avLst/>
          </a:prstGeom>
        </p:spPr>
      </p:pic>
      <p:sp>
        <p:nvSpPr>
          <p:cNvPr id="11" name="Прямоугольник 6"/>
          <p:cNvSpPr>
            <a:spLocks noChangeArrowheads="1"/>
          </p:cNvSpPr>
          <p:nvPr/>
        </p:nvSpPr>
        <p:spPr bwMode="auto">
          <a:xfrm rot="10800000" flipV="1">
            <a:off x="8153640" y="4357890"/>
            <a:ext cx="19748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140748"/>
              </p:ext>
            </p:extLst>
          </p:nvPr>
        </p:nvGraphicFramePr>
        <p:xfrm>
          <a:off x="335360" y="4661672"/>
          <a:ext cx="11305255" cy="206031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478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77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77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9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(отчет)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(ожидаемое)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год</a:t>
                      </a:r>
                    </a:p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(прогноз)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22978,2</a:t>
                      </a: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29185,4</a:t>
                      </a: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18670,4</a:t>
                      </a: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18827,4</a:t>
                      </a: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18908,1</a:t>
                      </a: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22320,2</a:t>
                      </a: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23489,6</a:t>
                      </a: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18670,4</a:t>
                      </a: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18827,4</a:t>
                      </a: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18908,1</a:t>
                      </a: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5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 </a:t>
                      </a:r>
                    </a:p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 (+)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+658,0</a:t>
                      </a: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+5695,8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79376" y="3429000"/>
            <a:ext cx="113052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EBDDC3">
                    <a:lumMod val="25000"/>
                  </a:srgb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Бюджет Новоалександровского сельского поселения – это денежный фонд поселения, предназначенный для финансового обеспечения его задач и функций, другими словами, план доходов и расходов на очередной финансовый год и плановый период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24000" y="3"/>
            <a:ext cx="9144000" cy="946601"/>
          </a:xfrm>
          <a:prstGeom prst="roundRect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4001353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731763"/>
              </p:ext>
            </p:extLst>
          </p:nvPr>
        </p:nvGraphicFramePr>
        <p:xfrm>
          <a:off x="191345" y="1188414"/>
          <a:ext cx="11521280" cy="4616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8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9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88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7056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год</a:t>
                      </a:r>
                    </a:p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3736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предприятий и организаций, млн.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29239,6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29239,6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29239,6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0567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потребительских цен,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1978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оплаты труда наемных работников, млн.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1385" y="0"/>
            <a:ext cx="11233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социально-экономического </a:t>
            </a: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Новоалександровского сельского поселения на 2023-2025 г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897229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24321</TotalTime>
  <Words>1775</Words>
  <Application>Microsoft Office PowerPoint</Application>
  <PresentationFormat>Широкоэкранный</PresentationFormat>
  <Paragraphs>399</Paragraphs>
  <Slides>21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Проект решения о бюджете  на 2023 год и плановый период  2024 и 2025 годов  Бюджет для граждан </vt:lpstr>
      <vt:lpstr>Что такое «Бюджет для граждан»?</vt:lpstr>
      <vt:lpstr>Принцип прозрачности (открытости) бюджетной системы Российской Федерации означает:</vt:lpstr>
      <vt:lpstr>Основные понятия</vt:lpstr>
      <vt:lpstr>Ведомственная структура расходов бюджета и бюджетная классификация</vt:lpstr>
      <vt:lpstr>Бюджетный процесс – ежегодное формирование и исполнение бюджета</vt:lpstr>
      <vt:lpstr>Основные характеристики бюджетов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Дефицит бюджета Новоалександровского сельского поселения Азовского района</vt:lpstr>
      <vt:lpstr>Участие граждан в общественном обсуждении бюджета</vt:lpstr>
      <vt:lpstr>Участие граждан в публичных слушаниях</vt:lpstr>
      <vt:lpstr>Контактная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Скокленев</dc:creator>
  <cp:lastModifiedBy>pc3</cp:lastModifiedBy>
  <cp:revision>2136</cp:revision>
  <cp:lastPrinted>2021-01-11T06:56:06Z</cp:lastPrinted>
  <dcterms:created xsi:type="dcterms:W3CDTF">2012-12-13T23:26:48Z</dcterms:created>
  <dcterms:modified xsi:type="dcterms:W3CDTF">2023-01-24T07:37:59Z</dcterms:modified>
</cp:coreProperties>
</file>