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theme/themeOverride2.xml" ContentType="application/vnd.openxmlformats-officedocument.themeOverride+xml"/>
  <Override PartName="/ppt/charts/chart20.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drawings/drawing2.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7"/>
  </p:notesMasterIdLst>
  <p:sldIdLst>
    <p:sldId id="256" r:id="rId2"/>
    <p:sldId id="288" r:id="rId3"/>
    <p:sldId id="475" r:id="rId4"/>
    <p:sldId id="476" r:id="rId5"/>
    <p:sldId id="477" r:id="rId6"/>
    <p:sldId id="478" r:id="rId7"/>
    <p:sldId id="479" r:id="rId8"/>
    <p:sldId id="480" r:id="rId9"/>
    <p:sldId id="481" r:id="rId10"/>
    <p:sldId id="482" r:id="rId11"/>
    <p:sldId id="483" r:id="rId12"/>
    <p:sldId id="484" r:id="rId13"/>
    <p:sldId id="485" r:id="rId14"/>
    <p:sldId id="486" r:id="rId15"/>
    <p:sldId id="487" r:id="rId16"/>
    <p:sldId id="492" r:id="rId17"/>
    <p:sldId id="493" r:id="rId18"/>
    <p:sldId id="495" r:id="rId19"/>
    <p:sldId id="496" r:id="rId20"/>
    <p:sldId id="497" r:id="rId21"/>
    <p:sldId id="498" r:id="rId22"/>
    <p:sldId id="499" r:id="rId23"/>
    <p:sldId id="500" r:id="rId24"/>
    <p:sldId id="501" r:id="rId25"/>
    <p:sldId id="507" r:id="rId26"/>
    <p:sldId id="502" r:id="rId27"/>
    <p:sldId id="503" r:id="rId28"/>
    <p:sldId id="505" r:id="rId29"/>
    <p:sldId id="506" r:id="rId30"/>
    <p:sldId id="468" r:id="rId31"/>
    <p:sldId id="399" r:id="rId32"/>
    <p:sldId id="392" r:id="rId33"/>
    <p:sldId id="405" r:id="rId34"/>
    <p:sldId id="462" r:id="rId35"/>
    <p:sldId id="404" r:id="rId36"/>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0C9D01"/>
    <a:srgbClr val="F5E409"/>
    <a:srgbClr val="FCE06A"/>
    <a:srgbClr val="FFCC66"/>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2" autoAdjust="0"/>
    <p:restoredTop sz="96812" autoAdjust="0"/>
  </p:normalViewPr>
  <p:slideViewPr>
    <p:cSldViewPr>
      <p:cViewPr varScale="1">
        <p:scale>
          <a:sx n="114" d="100"/>
          <a:sy n="114" d="100"/>
        </p:scale>
        <p:origin x="1440" y="114"/>
      </p:cViewPr>
      <p:guideLst>
        <p:guide orient="horz" pos="2160"/>
        <p:guide pos="2880"/>
      </p:guideLst>
    </p:cSldViewPr>
  </p:slideViewPr>
  <p:outlineViewPr>
    <p:cViewPr>
      <p:scale>
        <a:sx n="33" d="100"/>
        <a:sy n="33" d="100"/>
      </p:scale>
      <p:origin x="0" y="19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8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Лист1!$B$1</c:f>
              <c:strCache>
                <c:ptCount val="1"/>
                <c:pt idx="0">
                  <c:v>Доходы</c:v>
                </c:pt>
              </c:strCache>
            </c:strRef>
          </c:tx>
          <c:spPr>
            <a:solidFill>
              <a:srgbClr val="FF0000"/>
            </a:solidFill>
          </c:spPr>
          <c:invertIfNegative val="0"/>
          <c:dLbls>
            <c:dLbl>
              <c:idx val="0"/>
              <c:layout>
                <c:manualLayout>
                  <c:x val="-9.5237428659417159E-3"/>
                  <c:y val="-1.8604631695260779E-2"/>
                </c:manualLayout>
              </c:layout>
              <c:tx>
                <c:rich>
                  <a:bodyPr/>
                  <a:lstStyle/>
                  <a:p>
                    <a:r>
                      <a:rPr lang="en-US" dirty="0"/>
                      <a:t>18 906,1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6D-4D36-A423-6FE396747054}"/>
                </c:ext>
              </c:extLst>
            </c:dLbl>
            <c:dLbl>
              <c:idx val="1"/>
              <c:layout>
                <c:manualLayout>
                  <c:x val="-3.1745809553139041E-3"/>
                  <c:y val="-2.3920240751049596E-2"/>
                </c:manualLayout>
              </c:layout>
              <c:tx>
                <c:rich>
                  <a:bodyPr/>
                  <a:lstStyle/>
                  <a:p>
                    <a:r>
                      <a:rPr lang="en-US" dirty="0"/>
                      <a:t>18 817,3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6D-4D36-A423-6FE396747054}"/>
                </c:ext>
              </c:extLst>
            </c:dLbl>
            <c:dLbl>
              <c:idx val="2"/>
              <c:layout>
                <c:manualLayout>
                  <c:x val="-6.3491619106278065E-3"/>
                  <c:y val="-1.5946827167366378E-2"/>
                </c:manualLayout>
              </c:layout>
              <c:tx>
                <c:rich>
                  <a:bodyPr/>
                  <a:lstStyle/>
                  <a:p>
                    <a:r>
                      <a:rPr lang="en-US" dirty="0"/>
                      <a:t>18 572,6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6D-4D36-A423-6FE396747054}"/>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 ##0.0</c:formatCode>
                <c:ptCount val="3"/>
                <c:pt idx="0">
                  <c:v>18906.099999999991</c:v>
                </c:pt>
                <c:pt idx="1">
                  <c:v>18817.3</c:v>
                </c:pt>
                <c:pt idx="2">
                  <c:v>18572.599999999991</c:v>
                </c:pt>
              </c:numCache>
            </c:numRef>
          </c:val>
          <c:extLst>
            <c:ext xmlns:c16="http://schemas.microsoft.com/office/drawing/2014/chart" uri="{C3380CC4-5D6E-409C-BE32-E72D297353CC}">
              <c16:uniqueId val="{00000003-1C6D-4D36-A423-6FE396747054}"/>
            </c:ext>
          </c:extLst>
        </c:ser>
        <c:ser>
          <c:idx val="1"/>
          <c:order val="1"/>
          <c:tx>
            <c:strRef>
              <c:f>Лист1!$C$1</c:f>
              <c:strCache>
                <c:ptCount val="1"/>
                <c:pt idx="0">
                  <c:v>Расходы</c:v>
                </c:pt>
              </c:strCache>
            </c:strRef>
          </c:tx>
          <c:spPr>
            <a:solidFill>
              <a:schemeClr val="accent4">
                <a:lumMod val="75000"/>
              </a:schemeClr>
            </a:solidFill>
          </c:spPr>
          <c:invertIfNegative val="0"/>
          <c:dLbls>
            <c:dLbl>
              <c:idx val="0"/>
              <c:layout>
                <c:manualLayout>
                  <c:x val="2.7083169291338582E-2"/>
                  <c:y val="-2.8124999999999987E-2"/>
                </c:manualLayout>
              </c:layout>
              <c:tx>
                <c:rich>
                  <a:bodyPr/>
                  <a:lstStyle/>
                  <a:p>
                    <a:r>
                      <a:rPr lang="en-US" dirty="0"/>
                      <a:t>18 906,1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C6D-4D36-A423-6FE396747054}"/>
                </c:ext>
              </c:extLst>
            </c:dLbl>
            <c:dLbl>
              <c:idx val="1"/>
              <c:layout>
                <c:manualLayout>
                  <c:x val="8.3333333333334546E-3"/>
                  <c:y val="-3.4375000000000384E-2"/>
                </c:manualLayout>
              </c:layout>
              <c:tx>
                <c:rich>
                  <a:bodyPr/>
                  <a:lstStyle/>
                  <a:p>
                    <a:r>
                      <a:rPr lang="en-US" dirty="0"/>
                      <a:t>18 817,3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C6D-4D36-A423-6FE396747054}"/>
                </c:ext>
              </c:extLst>
            </c:dLbl>
            <c:dLbl>
              <c:idx val="2"/>
              <c:layout>
                <c:manualLayout>
                  <c:x val="1.4583333333333361E-2"/>
                  <c:y val="-4.6874999999999986E-2"/>
                </c:manualLayout>
              </c:layout>
              <c:tx>
                <c:rich>
                  <a:bodyPr/>
                  <a:lstStyle/>
                  <a:p>
                    <a:r>
                      <a:rPr lang="en-US" dirty="0"/>
                      <a:t>18 572,6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C6D-4D36-A423-6FE396747054}"/>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Лист1!$C$2:$C$4</c:f>
              <c:numCache>
                <c:formatCode>#\ ##0.0</c:formatCode>
                <c:ptCount val="3"/>
                <c:pt idx="0">
                  <c:v>18906.099999999991</c:v>
                </c:pt>
                <c:pt idx="1">
                  <c:v>18817.3</c:v>
                </c:pt>
                <c:pt idx="2">
                  <c:v>18572.599999999991</c:v>
                </c:pt>
              </c:numCache>
            </c:numRef>
          </c:val>
          <c:extLst>
            <c:ext xmlns:c16="http://schemas.microsoft.com/office/drawing/2014/chart" uri="{C3380CC4-5D6E-409C-BE32-E72D297353CC}">
              <c16:uniqueId val="{00000007-1C6D-4D36-A423-6FE396747054}"/>
            </c:ext>
          </c:extLst>
        </c:ser>
        <c:dLbls>
          <c:showLegendKey val="0"/>
          <c:showVal val="0"/>
          <c:showCatName val="0"/>
          <c:showSerName val="0"/>
          <c:showPercent val="0"/>
          <c:showBubbleSize val="0"/>
        </c:dLbls>
        <c:gapWidth val="150"/>
        <c:gapDepth val="215"/>
        <c:shape val="cylinder"/>
        <c:axId val="39487744"/>
        <c:axId val="40587264"/>
        <c:axId val="111048448"/>
      </c:bar3DChart>
      <c:catAx>
        <c:axId val="39487744"/>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40587264"/>
        <c:crosses val="autoZero"/>
        <c:auto val="1"/>
        <c:lblAlgn val="ctr"/>
        <c:lblOffset val="100"/>
        <c:noMultiLvlLbl val="0"/>
      </c:catAx>
      <c:valAx>
        <c:axId val="40587264"/>
        <c:scaling>
          <c:orientation val="minMax"/>
          <c:min val="0"/>
        </c:scaling>
        <c:delete val="1"/>
        <c:axPos val="l"/>
        <c:majorGridlines>
          <c:spPr>
            <a:ln>
              <a:solidFill>
                <a:schemeClr val="bg1">
                  <a:lumMod val="65000"/>
                </a:schemeClr>
              </a:solidFill>
            </a:ln>
          </c:spPr>
        </c:majorGridlines>
        <c:numFmt formatCode="#\ ##0.0" sourceLinked="1"/>
        <c:majorTickMark val="out"/>
        <c:minorTickMark val="none"/>
        <c:tickLblPos val="none"/>
        <c:crossAx val="39487744"/>
        <c:crosses val="autoZero"/>
        <c:crossBetween val="between"/>
      </c:valAx>
      <c:serAx>
        <c:axId val="111048448"/>
        <c:scaling>
          <c:orientation val="minMax"/>
        </c:scaling>
        <c:delete val="0"/>
        <c:axPos val="b"/>
        <c:majorTickMark val="out"/>
        <c:minorTickMark val="none"/>
        <c:tickLblPos val="nextTo"/>
        <c:txPr>
          <a:bodyPr/>
          <a:lstStyle/>
          <a:p>
            <a:pPr>
              <a:defRPr b="1">
                <a:latin typeface="Times New Roman" pitchFamily="18" charset="0"/>
                <a:cs typeface="Times New Roman" pitchFamily="18" charset="0"/>
              </a:defRPr>
            </a:pPr>
            <a:endParaRPr lang="ru-RU"/>
          </a:p>
        </c:txPr>
        <c:crossAx val="40587264"/>
        <c:crosses val="autoZero"/>
      </c:serAx>
    </c:plotArea>
    <c:legend>
      <c:legendPos val="b"/>
      <c:layout>
        <c:manualLayout>
          <c:xMode val="edge"/>
          <c:yMode val="edge"/>
          <c:x val="0.1984708005249361"/>
          <c:y val="0.89451500984251786"/>
          <c:w val="0.32162617034551666"/>
          <c:h val="7.3767887861576953E-2"/>
        </c:manualLayout>
      </c:layout>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scene3d>
      <a:camera prst="orthographicFront"/>
      <a:lightRig rig="threePt" dir="t"/>
    </a:scene3d>
    <a:sp3d prstMaterial="matte"/>
  </c:spPr>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 </c:v>
                </c:pt>
              </c:strCache>
            </c:strRef>
          </c:tx>
          <c:spPr>
            <a:solidFill>
              <a:srgbClr val="FFC000"/>
            </a:solidFill>
          </c:spPr>
          <c:invertIfNegative val="0"/>
          <c:dLbls>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8888</c:v>
                </c:pt>
                <c:pt idx="1">
                  <c:v>8429.2999999999993</c:v>
                </c:pt>
                <c:pt idx="2">
                  <c:v>8883.9</c:v>
                </c:pt>
              </c:numCache>
            </c:numRef>
          </c:val>
          <c:extLst>
            <c:ext xmlns:c16="http://schemas.microsoft.com/office/drawing/2014/chart" uri="{C3380CC4-5D6E-409C-BE32-E72D297353CC}">
              <c16:uniqueId val="{00000000-14CA-4ACE-9DB0-E16630C00430}"/>
            </c:ext>
          </c:extLst>
        </c:ser>
        <c:dLbls>
          <c:showLegendKey val="0"/>
          <c:showVal val="0"/>
          <c:showCatName val="0"/>
          <c:showSerName val="0"/>
          <c:showPercent val="0"/>
          <c:showBubbleSize val="0"/>
        </c:dLbls>
        <c:gapWidth val="150"/>
        <c:shape val="box"/>
        <c:axId val="71029504"/>
        <c:axId val="71031040"/>
        <c:axId val="0"/>
      </c:bar3DChart>
      <c:catAx>
        <c:axId val="71029504"/>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1031040"/>
        <c:crosses val="autoZero"/>
        <c:auto val="1"/>
        <c:lblAlgn val="ctr"/>
        <c:lblOffset val="100"/>
        <c:noMultiLvlLbl val="0"/>
      </c:catAx>
      <c:valAx>
        <c:axId val="71031040"/>
        <c:scaling>
          <c:orientation val="minMax"/>
        </c:scaling>
        <c:delete val="1"/>
        <c:axPos val="l"/>
        <c:majorGridlines/>
        <c:numFmt formatCode="#,##0.0" sourceLinked="1"/>
        <c:majorTickMark val="out"/>
        <c:minorTickMark val="none"/>
        <c:tickLblPos val="none"/>
        <c:crossAx val="710295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Лист1!$B$1</c:f>
              <c:strCache>
                <c:ptCount val="1"/>
                <c:pt idx="0">
                  <c:v>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 </c:v>
                </c:pt>
              </c:strCache>
            </c:strRef>
          </c:tx>
          <c:spPr>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w="9525" cap="flat" cmpd="sng" algn="ctr">
              <a:solidFill>
                <a:srgbClr val="DA1F28"/>
              </a:solidFill>
              <a:prstDash val="solid"/>
            </a:ln>
            <a:effectLst>
              <a:outerShdw blurRad="50800" dist="38100" dir="5400000" rotWithShape="0">
                <a:srgbClr val="000000">
                  <a:alpha val="35000"/>
                </a:srgbClr>
              </a:outerShdw>
            </a:effectLst>
          </c:spPr>
          <c:invertIfNegative val="0"/>
          <c:dLbls>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242.6</c:v>
                </c:pt>
                <c:pt idx="1">
                  <c:v>251.6</c:v>
                </c:pt>
                <c:pt idx="2">
                  <c:v>0</c:v>
                </c:pt>
              </c:numCache>
            </c:numRef>
          </c:val>
          <c:extLst>
            <c:ext xmlns:c16="http://schemas.microsoft.com/office/drawing/2014/chart" uri="{C3380CC4-5D6E-409C-BE32-E72D297353CC}">
              <c16:uniqueId val="{00000000-14CA-4ACE-9DB0-E16630C00430}"/>
            </c:ext>
          </c:extLst>
        </c:ser>
        <c:dLbls>
          <c:showLegendKey val="0"/>
          <c:showVal val="0"/>
          <c:showCatName val="0"/>
          <c:showSerName val="0"/>
          <c:showPercent val="0"/>
          <c:showBubbleSize val="0"/>
        </c:dLbls>
        <c:gapWidth val="150"/>
        <c:axId val="96942336"/>
        <c:axId val="96947200"/>
      </c:barChart>
      <c:catAx>
        <c:axId val="96942336"/>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96947200"/>
        <c:crosses val="autoZero"/>
        <c:auto val="1"/>
        <c:lblAlgn val="ctr"/>
        <c:lblOffset val="100"/>
        <c:noMultiLvlLbl val="0"/>
      </c:catAx>
      <c:valAx>
        <c:axId val="96947200"/>
        <c:scaling>
          <c:orientation val="minMax"/>
        </c:scaling>
        <c:delete val="1"/>
        <c:axPos val="b"/>
        <c:majorGridlines/>
        <c:numFmt formatCode="#,##0.0" sourceLinked="1"/>
        <c:majorTickMark val="out"/>
        <c:minorTickMark val="none"/>
        <c:tickLblPos val="none"/>
        <c:crossAx val="96942336"/>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sz="1400" b="1" i="0" u="none" strike="noStrike" baseline="0" dirty="0">
                <a:effectLst/>
              </a:rPr>
              <a:t>Обеспечения противопожарной безопасности  на территории поселения, мероприятия по антитеррористической защищенности объектов социальной сферы, мероприятия по обеспечению реализации комплекса мер по противодействию коррупции. </a:t>
            </a:r>
            <a:endParaRPr lang="ru-RU" sz="1400" dirty="0">
              <a:latin typeface="Times New Roman" pitchFamily="18" charset="0"/>
              <a:cs typeface="Times New Roman" pitchFamily="18" charset="0"/>
            </a:endParaRPr>
          </a:p>
        </c:rich>
      </c:tx>
      <c:layout>
        <c:manualLayout>
          <c:xMode val="edge"/>
          <c:yMode val="edge"/>
          <c:x val="0.17789746625293318"/>
          <c:y val="5.6608304796714574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Обеспечение пожарной безопасности</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2023</c:v>
                </c:pt>
                <c:pt idx="2">
                  <c:v>2022</c:v>
                </c:pt>
              </c:numCache>
            </c:numRef>
          </c:cat>
          <c:val>
            <c:numRef>
              <c:f>Лист1!$B$2:$B$4</c:f>
              <c:numCache>
                <c:formatCode>0.0</c:formatCode>
                <c:ptCount val="3"/>
                <c:pt idx="0">
                  <c:v>15</c:v>
                </c:pt>
                <c:pt idx="1">
                  <c:v>15</c:v>
                </c:pt>
                <c:pt idx="2">
                  <c:v>24</c:v>
                </c:pt>
              </c:numCache>
            </c:numRef>
          </c:val>
          <c:extLst>
            <c:ext xmlns:c16="http://schemas.microsoft.com/office/drawing/2014/chart" uri="{C3380CC4-5D6E-409C-BE32-E72D297353CC}">
              <c16:uniqueId val="{00000000-8412-46A8-A251-7EECF7E77CD9}"/>
            </c:ext>
          </c:extLst>
        </c:ser>
        <c:dLbls>
          <c:showLegendKey val="0"/>
          <c:showVal val="0"/>
          <c:showCatName val="0"/>
          <c:showSerName val="0"/>
          <c:showPercent val="0"/>
          <c:showBubbleSize val="0"/>
        </c:dLbls>
        <c:gapWidth val="150"/>
        <c:shape val="cylinder"/>
        <c:axId val="71510656"/>
        <c:axId val="71520640"/>
        <c:axId val="0"/>
      </c:bar3DChart>
      <c:catAx>
        <c:axId val="71510656"/>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1520640"/>
        <c:crosses val="autoZero"/>
        <c:auto val="1"/>
        <c:lblAlgn val="ctr"/>
        <c:lblOffset val="100"/>
        <c:noMultiLvlLbl val="0"/>
      </c:catAx>
      <c:valAx>
        <c:axId val="71520640"/>
        <c:scaling>
          <c:orientation val="minMax"/>
        </c:scaling>
        <c:delete val="1"/>
        <c:axPos val="b"/>
        <c:majorGridlines/>
        <c:numFmt formatCode="0.0" sourceLinked="1"/>
        <c:majorTickMark val="out"/>
        <c:minorTickMark val="none"/>
        <c:tickLblPos val="none"/>
        <c:crossAx val="715106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151397920616943"/>
          <c:y val="0.11851863702234235"/>
        </c:manualLayout>
      </c:layout>
      <c:overlay val="0"/>
      <c:txPr>
        <a:bodyPr/>
        <a:lstStyle/>
        <a:p>
          <a:pPr>
            <a:defRPr sz="1400">
              <a:latin typeface="Times New Roman" pitchFamily="18" charset="0"/>
              <a:cs typeface="Times New Roman" pitchFamily="18" charset="0"/>
            </a:defRPr>
          </a:pPr>
          <a:endParaRPr lang="ru-RU"/>
        </a:p>
      </c:txPr>
    </c:title>
    <c:autoTitleDeleted val="0"/>
    <c:view3D>
      <c:rotX val="10"/>
      <c:rotY val="0"/>
      <c:depthPercent val="110"/>
      <c:rAngAx val="0"/>
      <c:perspective val="0"/>
    </c:view3D>
    <c:floor>
      <c:thickness val="0"/>
    </c:floor>
    <c:sideWall>
      <c:thickness val="0"/>
    </c:sideWall>
    <c:backWall>
      <c:thickness val="0"/>
    </c:backWall>
    <c:plotArea>
      <c:layout>
        <c:manualLayout>
          <c:layoutTarget val="inner"/>
          <c:xMode val="edge"/>
          <c:yMode val="edge"/>
          <c:x val="3.7736113172683848E-2"/>
          <c:y val="0.16282838643339625"/>
          <c:w val="0.91111082831727752"/>
          <c:h val="0.66422896894118721"/>
        </c:manualLayout>
      </c:layout>
      <c:bar3DChart>
        <c:barDir val="col"/>
        <c:grouping val="standard"/>
        <c:varyColors val="0"/>
        <c:ser>
          <c:idx val="0"/>
          <c:order val="0"/>
          <c:tx>
            <c:strRef>
              <c:f>Лист1!$B$1</c:f>
              <c:strCache>
                <c:ptCount val="1"/>
                <c:pt idx="0">
                  <c:v>Национальная экономика</c:v>
                </c:pt>
              </c:strCache>
            </c:strRef>
          </c:tx>
          <c:spPr>
            <a:solidFill>
              <a:srgbClr val="990099"/>
            </a:solidFill>
          </c:spPr>
          <c:invertIfNegative val="0"/>
          <c:dLbls>
            <c:dLbl>
              <c:idx val="0"/>
              <c:layout>
                <c:manualLayout>
                  <c:x val="-2.752036731151488E-2"/>
                  <c:y val="3.6556135564231651E-2"/>
                </c:manualLayout>
              </c:layout>
              <c:showLegendKey val="0"/>
              <c:showVal val="1"/>
              <c:showCatName val="0"/>
              <c:showSerName val="0"/>
              <c:showPercent val="0"/>
              <c:showBubbleSize val="0"/>
              <c:extLst>
                <c:ext xmlns:c15="http://schemas.microsoft.com/office/drawing/2012/chart" uri="{CE6537A1-D6FC-4f65-9D91-7224C49458BB}">
                  <c15:layout>
                    <c:manualLayout>
                      <c:w val="0.34949606138888534"/>
                      <c:h val="0.19089966177527315"/>
                    </c:manualLayout>
                  </c15:layout>
                </c:ext>
                <c:ext xmlns:c16="http://schemas.microsoft.com/office/drawing/2014/chart" uri="{C3380CC4-5D6E-409C-BE32-E72D297353CC}">
                  <c16:uniqueId val="{00000000-874B-42E5-8622-0A499DA3AB18}"/>
                </c:ext>
              </c:extLst>
            </c:dLbl>
            <c:spPr>
              <a:noFill/>
              <a:ln>
                <a:noFill/>
              </a:ln>
              <a:effectLst/>
            </c:spPr>
            <c:txPr>
              <a:bodyPr/>
              <a:lstStyle/>
              <a:p>
                <a:pPr>
                  <a:defRPr sz="1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formatCode="#,##0.00">
                  <c:v>1812.5</c:v>
                </c:pt>
                <c:pt idx="1">
                  <c:v>1812.5</c:v>
                </c:pt>
                <c:pt idx="2">
                  <c:v>1812.5</c:v>
                </c:pt>
              </c:numCache>
            </c:numRef>
          </c:val>
          <c:extLst>
            <c:ext xmlns:c16="http://schemas.microsoft.com/office/drawing/2014/chart" uri="{C3380CC4-5D6E-409C-BE32-E72D297353CC}">
              <c16:uniqueId val="{00000000-505C-4864-8892-069A0BEFD961}"/>
            </c:ext>
          </c:extLst>
        </c:ser>
        <c:dLbls>
          <c:showLegendKey val="0"/>
          <c:showVal val="0"/>
          <c:showCatName val="0"/>
          <c:showSerName val="0"/>
          <c:showPercent val="0"/>
          <c:showBubbleSize val="0"/>
        </c:dLbls>
        <c:gapWidth val="150"/>
        <c:shape val="pyramid"/>
        <c:axId val="71558272"/>
        <c:axId val="71559808"/>
        <c:axId val="71006848"/>
      </c:bar3DChart>
      <c:catAx>
        <c:axId val="71558272"/>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1559808"/>
        <c:crosses val="autoZero"/>
        <c:auto val="1"/>
        <c:lblAlgn val="ctr"/>
        <c:lblOffset val="100"/>
        <c:noMultiLvlLbl val="0"/>
      </c:catAx>
      <c:valAx>
        <c:axId val="71559808"/>
        <c:scaling>
          <c:orientation val="minMax"/>
        </c:scaling>
        <c:delete val="1"/>
        <c:axPos val="l"/>
        <c:numFmt formatCode="#,##0.00" sourceLinked="1"/>
        <c:majorTickMark val="out"/>
        <c:minorTickMark val="none"/>
        <c:tickLblPos val="none"/>
        <c:crossAx val="71558272"/>
        <c:crosses val="autoZero"/>
        <c:crossBetween val="between"/>
      </c:valAx>
      <c:serAx>
        <c:axId val="71006848"/>
        <c:scaling>
          <c:orientation val="minMax"/>
        </c:scaling>
        <c:delete val="1"/>
        <c:axPos val="b"/>
        <c:majorTickMark val="out"/>
        <c:minorTickMark val="none"/>
        <c:tickLblPos val="none"/>
        <c:crossAx val="71559808"/>
        <c:crosses val="autoZero"/>
      </c:ser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Times New Roman" pitchFamily="18" charset="0"/>
                <a:cs typeface="Times New Roman" pitchFamily="18" charset="0"/>
              </a:defRPr>
            </a:pPr>
            <a:r>
              <a:rPr lang="ru-RU" dirty="0"/>
              <a:t>ЖИЛИЩНО-КОМУНАЛЬНОЕ</a:t>
            </a:r>
            <a:r>
              <a:rPr lang="ru-RU" baseline="0" dirty="0"/>
              <a:t> </a:t>
            </a:r>
            <a:r>
              <a:rPr lang="ru-RU" dirty="0"/>
              <a:t>ХОЗЯЙСТВО</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ЖКХ</c:v>
                </c:pt>
              </c:strCache>
            </c:strRef>
          </c:tx>
          <c:spPr>
            <a:solidFill>
              <a:srgbClr val="FF0000"/>
            </a:solidFill>
          </c:spPr>
          <c:invertIfNegative val="0"/>
          <c:dLbls>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2023</c:v>
                </c:pt>
                <c:pt idx="2">
                  <c:v>2022</c:v>
                </c:pt>
              </c:numCache>
            </c:numRef>
          </c:cat>
          <c:val>
            <c:numRef>
              <c:f>Лист1!$B$2:$B$4</c:f>
              <c:numCache>
                <c:formatCode>#,##0.0</c:formatCode>
                <c:ptCount val="3"/>
                <c:pt idx="0">
                  <c:v>1931.8</c:v>
                </c:pt>
                <c:pt idx="1">
                  <c:v>2386</c:v>
                </c:pt>
                <c:pt idx="2">
                  <c:v>1769.9</c:v>
                </c:pt>
              </c:numCache>
            </c:numRef>
          </c:val>
          <c:extLst>
            <c:ext xmlns:c16="http://schemas.microsoft.com/office/drawing/2014/chart" uri="{C3380CC4-5D6E-409C-BE32-E72D297353CC}">
              <c16:uniqueId val="{00000000-577E-4B15-AF1A-A0E35758C7F2}"/>
            </c:ext>
          </c:extLst>
        </c:ser>
        <c:dLbls>
          <c:showLegendKey val="0"/>
          <c:showVal val="0"/>
          <c:showCatName val="0"/>
          <c:showSerName val="0"/>
          <c:showPercent val="0"/>
          <c:showBubbleSize val="0"/>
        </c:dLbls>
        <c:gapWidth val="150"/>
        <c:shape val="cylinder"/>
        <c:axId val="71771648"/>
        <c:axId val="71773184"/>
        <c:axId val="0"/>
      </c:bar3DChart>
      <c:catAx>
        <c:axId val="71771648"/>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1773184"/>
        <c:crosses val="autoZero"/>
        <c:auto val="1"/>
        <c:lblAlgn val="ctr"/>
        <c:lblOffset val="100"/>
        <c:noMultiLvlLbl val="0"/>
      </c:catAx>
      <c:valAx>
        <c:axId val="71773184"/>
        <c:scaling>
          <c:orientation val="minMax"/>
        </c:scaling>
        <c:delete val="1"/>
        <c:axPos val="b"/>
        <c:majorGridlines/>
        <c:numFmt formatCode="#,##0.0" sourceLinked="1"/>
        <c:majorTickMark val="out"/>
        <c:minorTickMark val="none"/>
        <c:tickLblPos val="none"/>
        <c:crossAx val="717716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dirty="0"/>
              <a:t>В том числе на уличное освещение</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Уличное освещение</c:v>
                </c:pt>
              </c:strCache>
            </c:strRef>
          </c:tx>
          <c:spPr>
            <a:solidFill>
              <a:srgbClr val="FF3399"/>
            </a:solidFill>
          </c:spPr>
          <c:invertIfNegative val="0"/>
          <c:dLbls>
            <c:dLbl>
              <c:idx val="0"/>
              <c:layout>
                <c:manualLayout>
                  <c:x val="6.8375589806760903E-3"/>
                  <c:y val="-3.9550444227645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25-466C-BCC2-9655F26C5DC3}"/>
                </c:ext>
              </c:extLst>
            </c:dLbl>
            <c:dLbl>
              <c:idx val="1"/>
              <c:layout>
                <c:manualLayout>
                  <c:x val="-1.0256338471014134E-2"/>
                  <c:y val="-3.9550444227645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25-466C-BCC2-9655F26C5DC3}"/>
                </c:ext>
              </c:extLst>
            </c:dLbl>
            <c:dLbl>
              <c:idx val="2"/>
              <c:layout>
                <c:manualLayout>
                  <c:x val="6.8375589806760903E-3"/>
                  <c:y val="-3.9550444227645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25-466C-BCC2-9655F26C5DC3}"/>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1047</c:v>
                </c:pt>
                <c:pt idx="1">
                  <c:v>1134.3</c:v>
                </c:pt>
                <c:pt idx="2">
                  <c:v>362.5</c:v>
                </c:pt>
              </c:numCache>
            </c:numRef>
          </c:val>
          <c:extLst>
            <c:ext xmlns:c16="http://schemas.microsoft.com/office/drawing/2014/chart" uri="{C3380CC4-5D6E-409C-BE32-E72D297353CC}">
              <c16:uniqueId val="{00000003-1825-466C-BCC2-9655F26C5DC3}"/>
            </c:ext>
          </c:extLst>
        </c:ser>
        <c:dLbls>
          <c:showLegendKey val="0"/>
          <c:showVal val="0"/>
          <c:showCatName val="0"/>
          <c:showSerName val="0"/>
          <c:showPercent val="0"/>
          <c:showBubbleSize val="0"/>
        </c:dLbls>
        <c:gapWidth val="150"/>
        <c:shape val="cylinder"/>
        <c:axId val="71815936"/>
        <c:axId val="71817472"/>
        <c:axId val="0"/>
      </c:bar3DChart>
      <c:catAx>
        <c:axId val="71815936"/>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1817472"/>
        <c:crosses val="autoZero"/>
        <c:auto val="1"/>
        <c:lblAlgn val="ctr"/>
        <c:lblOffset val="100"/>
        <c:noMultiLvlLbl val="0"/>
      </c:catAx>
      <c:valAx>
        <c:axId val="71817472"/>
        <c:scaling>
          <c:orientation val="minMax"/>
        </c:scaling>
        <c:delete val="1"/>
        <c:axPos val="l"/>
        <c:majorGridlines/>
        <c:numFmt formatCode="0.0" sourceLinked="1"/>
        <c:majorTickMark val="out"/>
        <c:minorTickMark val="none"/>
        <c:tickLblPos val="none"/>
        <c:crossAx val="718159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dirty="0"/>
              <a:t>В том числе на благоустройство населенных пунктов</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772511601925639E-2"/>
          <c:y val="0.18493750000000078"/>
          <c:w val="0.90687796547352262"/>
          <c:h val="0.67545054133858629"/>
        </c:manualLayout>
      </c:layout>
      <c:bar3DChart>
        <c:barDir val="col"/>
        <c:grouping val="clustered"/>
        <c:varyColors val="0"/>
        <c:ser>
          <c:idx val="0"/>
          <c:order val="0"/>
          <c:tx>
            <c:strRef>
              <c:f>Лист1!$B$1</c:f>
              <c:strCache>
                <c:ptCount val="1"/>
                <c:pt idx="0">
                  <c:v>Благоустройство населенных пунктов</c:v>
                </c:pt>
              </c:strCache>
            </c:strRef>
          </c:tx>
          <c:spPr>
            <a:solidFill>
              <a:srgbClr val="990099"/>
            </a:solidFill>
          </c:spPr>
          <c:invertIfNegative val="0"/>
          <c:dLbls>
            <c:dLbl>
              <c:idx val="0"/>
              <c:layout>
                <c:manualLayout>
                  <c:x val="-1.8355078267946218E-17"/>
                  <c:y val="-2.3479919518548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5F-4257-8B92-15F8F59AC941}"/>
                </c:ext>
              </c:extLst>
            </c:dLbl>
            <c:dLbl>
              <c:idx val="1"/>
              <c:layout>
                <c:manualLayout>
                  <c:x val="3.1745060705687536E-3"/>
                  <c:y val="-4.0251290603225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5F-4257-8B92-15F8F59AC941}"/>
                </c:ext>
              </c:extLst>
            </c:dLbl>
            <c:dLbl>
              <c:idx val="2"/>
              <c:layout>
                <c:manualLayout>
                  <c:x val="9.5238335495498455E-3"/>
                  <c:y val="-4.0251290603225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5F-4257-8B92-15F8F59AC941}"/>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722.5</c:v>
                </c:pt>
                <c:pt idx="1">
                  <c:v>1251.7</c:v>
                </c:pt>
                <c:pt idx="2">
                  <c:v>851.5</c:v>
                </c:pt>
              </c:numCache>
            </c:numRef>
          </c:val>
          <c:extLst>
            <c:ext xmlns:c16="http://schemas.microsoft.com/office/drawing/2014/chart" uri="{C3380CC4-5D6E-409C-BE32-E72D297353CC}">
              <c16:uniqueId val="{00000003-325F-4257-8B92-15F8F59AC941}"/>
            </c:ext>
          </c:extLst>
        </c:ser>
        <c:dLbls>
          <c:showLegendKey val="0"/>
          <c:showVal val="0"/>
          <c:showCatName val="0"/>
          <c:showSerName val="0"/>
          <c:showPercent val="0"/>
          <c:showBubbleSize val="0"/>
        </c:dLbls>
        <c:gapWidth val="150"/>
        <c:shape val="cylinder"/>
        <c:axId val="73564160"/>
        <c:axId val="73565696"/>
        <c:axId val="0"/>
      </c:bar3DChart>
      <c:catAx>
        <c:axId val="73564160"/>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3565696"/>
        <c:crosses val="autoZero"/>
        <c:auto val="1"/>
        <c:lblAlgn val="ctr"/>
        <c:lblOffset val="100"/>
        <c:noMultiLvlLbl val="0"/>
      </c:catAx>
      <c:valAx>
        <c:axId val="73565696"/>
        <c:scaling>
          <c:orientation val="minMax"/>
        </c:scaling>
        <c:delete val="1"/>
        <c:axPos val="l"/>
        <c:majorGridlines/>
        <c:numFmt formatCode="#,##0.0" sourceLinked="1"/>
        <c:majorTickMark val="out"/>
        <c:minorTickMark val="none"/>
        <c:tickLblPos val="none"/>
        <c:crossAx val="735641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sz="1400" dirty="0">
                <a:latin typeface="Times New Roman" pitchFamily="18" charset="0"/>
                <a:cs typeface="Times New Roman" pitchFamily="18" charset="0"/>
              </a:rPr>
              <a:t>Профессиональная подготовка, переподготовка и повышение квалификации</a:t>
            </a:r>
          </a:p>
        </c:rich>
      </c:tx>
      <c:layout>
        <c:manualLayout>
          <c:xMode val="edge"/>
          <c:yMode val="edge"/>
          <c:x val="0.30858207260571846"/>
          <c:y val="2.8828627053661349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Обеспечение пожарной безопасности</c:v>
                </c:pt>
              </c:strCache>
            </c:strRef>
          </c:tx>
          <c:spPr>
            <a:solidFill>
              <a:schemeClr val="accent2"/>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2023</c:v>
                </c:pt>
                <c:pt idx="2">
                  <c:v>2022</c:v>
                </c:pt>
              </c:numCache>
            </c:numRef>
          </c:cat>
          <c:val>
            <c:numRef>
              <c:f>Лист1!$B$2:$B$4</c:f>
              <c:numCache>
                <c:formatCode>0.0</c:formatCode>
                <c:ptCount val="3"/>
                <c:pt idx="0">
                  <c:v>6</c:v>
                </c:pt>
                <c:pt idx="1">
                  <c:v>6</c:v>
                </c:pt>
                <c:pt idx="2">
                  <c:v>10</c:v>
                </c:pt>
              </c:numCache>
            </c:numRef>
          </c:val>
          <c:extLst>
            <c:ext xmlns:c16="http://schemas.microsoft.com/office/drawing/2014/chart" uri="{C3380CC4-5D6E-409C-BE32-E72D297353CC}">
              <c16:uniqueId val="{00000000-8412-46A8-A251-7EECF7E77CD9}"/>
            </c:ext>
          </c:extLst>
        </c:ser>
        <c:dLbls>
          <c:showLegendKey val="0"/>
          <c:showVal val="0"/>
          <c:showCatName val="0"/>
          <c:showSerName val="0"/>
          <c:showPercent val="0"/>
          <c:showBubbleSize val="0"/>
        </c:dLbls>
        <c:gapWidth val="150"/>
        <c:shape val="cylinder"/>
        <c:axId val="90727168"/>
        <c:axId val="90729088"/>
        <c:axId val="0"/>
      </c:bar3DChart>
      <c:catAx>
        <c:axId val="90727168"/>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90729088"/>
        <c:crosses val="autoZero"/>
        <c:auto val="1"/>
        <c:lblAlgn val="ctr"/>
        <c:lblOffset val="100"/>
        <c:noMultiLvlLbl val="0"/>
      </c:catAx>
      <c:valAx>
        <c:axId val="90729088"/>
        <c:scaling>
          <c:orientation val="minMax"/>
        </c:scaling>
        <c:delete val="1"/>
        <c:axPos val="b"/>
        <c:majorGridlines/>
        <c:numFmt formatCode="0.0" sourceLinked="1"/>
        <c:majorTickMark val="out"/>
        <c:minorTickMark val="none"/>
        <c:tickLblPos val="none"/>
        <c:crossAx val="907271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dirty="0"/>
              <a:t>Культура</a:t>
            </a:r>
          </a:p>
        </c:rich>
      </c:tx>
      <c:layout>
        <c:manualLayout>
          <c:xMode val="edge"/>
          <c:yMode val="edge"/>
          <c:x val="0.34251920255960178"/>
          <c:y val="2.5589135823835728E-2"/>
        </c:manualLayout>
      </c:layout>
      <c:overlay val="0"/>
    </c:title>
    <c:autoTitleDeleted val="0"/>
    <c:plotArea>
      <c:layout>
        <c:manualLayout>
          <c:layoutTarget val="inner"/>
          <c:xMode val="edge"/>
          <c:yMode val="edge"/>
          <c:x val="3.7736113172683862E-2"/>
          <c:y val="0.16282838643339631"/>
          <c:w val="0.91111082831727752"/>
          <c:h val="0.66422896894118744"/>
        </c:manualLayout>
      </c:layout>
      <c:barChart>
        <c:barDir val="col"/>
        <c:grouping val="clustered"/>
        <c:varyColors val="0"/>
        <c:ser>
          <c:idx val="0"/>
          <c:order val="0"/>
          <c:tx>
            <c:strRef>
              <c:f>Лист1!$B$1</c:f>
              <c:strCache>
                <c:ptCount val="1"/>
                <c:pt idx="0">
                  <c:v>Национальная экономика</c:v>
                </c:pt>
              </c:strCache>
            </c:strRef>
          </c:tx>
          <c:spPr>
            <a:solidFill>
              <a:srgbClr val="990099"/>
            </a:solidFill>
          </c:spPr>
          <c:invertIfNegative val="0"/>
          <c:dLbls>
            <c:dLbl>
              <c:idx val="0"/>
              <c:layout>
                <c:manualLayout>
                  <c:x val="-4.040728162344109E-3"/>
                  <c:y val="2.3317514315446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34-4ED8-980F-B84425B693D7}"/>
                </c:ext>
              </c:extLst>
            </c:dLbl>
            <c:spPr>
              <a:noFill/>
              <a:ln>
                <a:noFill/>
              </a:ln>
              <a:effectLst/>
            </c:spPr>
            <c:txPr>
              <a:bodyPr/>
              <a:lstStyle/>
              <a:p>
                <a:pPr>
                  <a:defRPr sz="1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formatCode="#,##0.00">
                  <c:v>5973.4</c:v>
                </c:pt>
                <c:pt idx="1">
                  <c:v>5734.6</c:v>
                </c:pt>
                <c:pt idx="2">
                  <c:v>5750.2</c:v>
                </c:pt>
              </c:numCache>
            </c:numRef>
          </c:val>
          <c:extLst>
            <c:ext xmlns:c16="http://schemas.microsoft.com/office/drawing/2014/chart" uri="{C3380CC4-5D6E-409C-BE32-E72D297353CC}">
              <c16:uniqueId val="{00000000-505C-4864-8892-069A0BEFD961}"/>
            </c:ext>
          </c:extLst>
        </c:ser>
        <c:dLbls>
          <c:showLegendKey val="0"/>
          <c:showVal val="0"/>
          <c:showCatName val="0"/>
          <c:showSerName val="0"/>
          <c:showPercent val="0"/>
          <c:showBubbleSize val="0"/>
        </c:dLbls>
        <c:gapWidth val="150"/>
        <c:axId val="92208128"/>
        <c:axId val="95605504"/>
      </c:barChart>
      <c:catAx>
        <c:axId val="92208128"/>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95605504"/>
        <c:crosses val="autoZero"/>
        <c:auto val="1"/>
        <c:lblAlgn val="ctr"/>
        <c:lblOffset val="100"/>
        <c:noMultiLvlLbl val="0"/>
      </c:catAx>
      <c:valAx>
        <c:axId val="95605504"/>
        <c:scaling>
          <c:orientation val="minMax"/>
        </c:scaling>
        <c:delete val="1"/>
        <c:axPos val="l"/>
        <c:numFmt formatCode="#,##0.00" sourceLinked="1"/>
        <c:majorTickMark val="out"/>
        <c:minorTickMark val="none"/>
        <c:tickLblPos val="none"/>
        <c:crossAx val="922081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Times New Roman" pitchFamily="18" charset="0"/>
                <a:cs typeface="Times New Roman" pitchFamily="18" charset="0"/>
              </a:defRPr>
            </a:pPr>
            <a:r>
              <a:rPr lang="ru-RU" sz="1400" dirty="0">
                <a:latin typeface="Times New Roman" pitchFamily="18" charset="0"/>
                <a:cs typeface="Times New Roman" pitchFamily="18" charset="0"/>
              </a:rPr>
              <a:t>Пенсионное обеспечение лицам замещающим муниципальные должности</a:t>
            </a:r>
          </a:p>
        </c:rich>
      </c:tx>
      <c:layout>
        <c:manualLayout>
          <c:xMode val="edge"/>
          <c:yMode val="edge"/>
          <c:x val="0.16158031546615512"/>
          <c:y val="2.8828457801464945E-2"/>
        </c:manualLayout>
      </c:layout>
      <c:overlay val="0"/>
    </c:title>
    <c:autoTitleDeleted val="0"/>
    <c:plotArea>
      <c:layout/>
      <c:barChart>
        <c:barDir val="bar"/>
        <c:grouping val="clustered"/>
        <c:varyColors val="0"/>
        <c:ser>
          <c:idx val="0"/>
          <c:order val="0"/>
          <c:tx>
            <c:strRef>
              <c:f>Лист1!$B$1</c:f>
              <c:strCache>
                <c:ptCount val="1"/>
                <c:pt idx="0">
                  <c:v>Обеспечение пожарной безопасности</c:v>
                </c:pt>
              </c:strCache>
            </c:strRef>
          </c:tx>
          <c:spPr>
            <a:solidFill>
              <a:srgbClr val="FFC000"/>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2024</c:v>
                </c:pt>
                <c:pt idx="1">
                  <c:v>2023</c:v>
                </c:pt>
                <c:pt idx="2">
                  <c:v>2022</c:v>
                </c:pt>
              </c:numCache>
            </c:numRef>
          </c:cat>
          <c:val>
            <c:numRef>
              <c:f>Лист1!$B$2:$B$4</c:f>
              <c:numCache>
                <c:formatCode>0.0</c:formatCode>
                <c:ptCount val="3"/>
                <c:pt idx="0">
                  <c:v>171.2</c:v>
                </c:pt>
                <c:pt idx="1">
                  <c:v>162.30000000000001</c:v>
                </c:pt>
                <c:pt idx="2">
                  <c:v>153.69999999999999</c:v>
                </c:pt>
              </c:numCache>
            </c:numRef>
          </c:val>
          <c:extLst>
            <c:ext xmlns:c16="http://schemas.microsoft.com/office/drawing/2014/chart" uri="{C3380CC4-5D6E-409C-BE32-E72D297353CC}">
              <c16:uniqueId val="{00000000-8412-46A8-A251-7EECF7E77CD9}"/>
            </c:ext>
          </c:extLst>
        </c:ser>
        <c:dLbls>
          <c:showLegendKey val="0"/>
          <c:showVal val="0"/>
          <c:showCatName val="0"/>
          <c:showSerName val="0"/>
          <c:showPercent val="0"/>
          <c:showBubbleSize val="0"/>
        </c:dLbls>
        <c:gapWidth val="150"/>
        <c:axId val="75788672"/>
        <c:axId val="92168576"/>
      </c:barChart>
      <c:catAx>
        <c:axId val="75788672"/>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92168576"/>
        <c:crosses val="autoZero"/>
        <c:auto val="1"/>
        <c:lblAlgn val="ctr"/>
        <c:lblOffset val="100"/>
        <c:noMultiLvlLbl val="0"/>
      </c:catAx>
      <c:valAx>
        <c:axId val="92168576"/>
        <c:scaling>
          <c:orientation val="minMax"/>
        </c:scaling>
        <c:delete val="1"/>
        <c:axPos val="b"/>
        <c:majorGridlines/>
        <c:numFmt formatCode="0.0" sourceLinked="1"/>
        <c:majorTickMark val="out"/>
        <c:minorTickMark val="none"/>
        <c:tickLblPos val="none"/>
        <c:crossAx val="7578867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637092625084967"/>
          <c:y val="6.7911371543673354E-2"/>
          <c:w val="0.7293681102362205"/>
          <c:h val="0.72613041338583051"/>
        </c:manualLayout>
      </c:layout>
      <c:bar3DChart>
        <c:barDir val="col"/>
        <c:grouping val="clustered"/>
        <c:varyColors val="0"/>
        <c:ser>
          <c:idx val="0"/>
          <c:order val="0"/>
          <c:tx>
            <c:strRef>
              <c:f>Лист1!$B$1</c:f>
              <c:strCache>
                <c:ptCount val="1"/>
                <c:pt idx="0">
                  <c:v>2021 (оценка)</c:v>
                </c:pt>
              </c:strCache>
            </c:strRef>
          </c:tx>
          <c:spPr>
            <a:solidFill>
              <a:srgbClr val="00B0F0"/>
            </a:solidFill>
          </c:spPr>
          <c:invertIfNegative val="0"/>
          <c:dLbls>
            <c:dLbl>
              <c:idx val="0"/>
              <c:layout>
                <c:manualLayout>
                  <c:x val="4.3715541023994697E-3"/>
                  <c:y val="-2.3257645119941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BD-4048-B324-34AC72E4C2D8}"/>
                </c:ext>
              </c:extLst>
            </c:dLbl>
            <c:dLbl>
              <c:idx val="1"/>
              <c:layout>
                <c:manualLayout>
                  <c:x val="1.7486216409597868E-2"/>
                  <c:y val="-1.6279252884087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BD-4048-B324-34AC72E4C2D8}"/>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 собственные</c:v>
                </c:pt>
                <c:pt idx="1">
                  <c:v>Безвозмездные поступления</c:v>
                </c:pt>
              </c:strCache>
            </c:strRef>
          </c:cat>
          <c:val>
            <c:numRef>
              <c:f>Лист1!$B$2:$B$3</c:f>
              <c:numCache>
                <c:formatCode>General</c:formatCode>
                <c:ptCount val="2"/>
                <c:pt idx="0">
                  <c:v>14094.9</c:v>
                </c:pt>
                <c:pt idx="1">
                  <c:v>3068</c:v>
                </c:pt>
              </c:numCache>
            </c:numRef>
          </c:val>
          <c:extLst>
            <c:ext xmlns:c16="http://schemas.microsoft.com/office/drawing/2014/chart" uri="{C3380CC4-5D6E-409C-BE32-E72D297353CC}">
              <c16:uniqueId val="{00000002-83BD-4048-B324-34AC72E4C2D8}"/>
            </c:ext>
          </c:extLst>
        </c:ser>
        <c:ser>
          <c:idx val="1"/>
          <c:order val="1"/>
          <c:tx>
            <c:strRef>
              <c:f>Лист1!$C$1</c:f>
              <c:strCache>
                <c:ptCount val="1"/>
                <c:pt idx="0">
                  <c:v>2022</c:v>
                </c:pt>
              </c:strCache>
            </c:strRef>
          </c:tx>
          <c:spPr>
            <a:solidFill>
              <a:srgbClr val="FF0000"/>
            </a:solidFill>
          </c:spPr>
          <c:invertIfNegative val="0"/>
          <c:dLbls>
            <c:dLbl>
              <c:idx val="0"/>
              <c:layout>
                <c:manualLayout>
                  <c:x val="1.6028916969845226E-2"/>
                  <c:y val="-2.0930232558139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BD-4048-B324-34AC72E4C2D8}"/>
                </c:ext>
              </c:extLst>
            </c:dLbl>
            <c:dLbl>
              <c:idx val="1"/>
              <c:layout>
                <c:manualLayout>
                  <c:x val="1.4571847007998219E-2"/>
                  <c:y val="-9.30232558139535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D-4048-B324-34AC72E4C2D8}"/>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 собственные</c:v>
                </c:pt>
                <c:pt idx="1">
                  <c:v>Безвозмездные поступления</c:v>
                </c:pt>
              </c:strCache>
            </c:strRef>
          </c:cat>
          <c:val>
            <c:numRef>
              <c:f>Лист1!$C$2:$C$3</c:f>
              <c:numCache>
                <c:formatCode>0.0</c:formatCode>
                <c:ptCount val="2"/>
                <c:pt idx="0">
                  <c:v>15298.5</c:v>
                </c:pt>
                <c:pt idx="1">
                  <c:v>3607.6</c:v>
                </c:pt>
              </c:numCache>
            </c:numRef>
          </c:val>
          <c:extLst>
            <c:ext xmlns:c16="http://schemas.microsoft.com/office/drawing/2014/chart" uri="{C3380CC4-5D6E-409C-BE32-E72D297353CC}">
              <c16:uniqueId val="{00000005-83BD-4048-B324-34AC72E4C2D8}"/>
            </c:ext>
          </c:extLst>
        </c:ser>
        <c:ser>
          <c:idx val="2"/>
          <c:order val="2"/>
          <c:tx>
            <c:strRef>
              <c:f>Лист1!$D$1</c:f>
              <c:strCache>
                <c:ptCount val="1"/>
                <c:pt idx="0">
                  <c:v>2023</c:v>
                </c:pt>
              </c:strCache>
            </c:strRef>
          </c:tx>
          <c:spPr>
            <a:solidFill>
              <a:srgbClr val="FF9900"/>
            </a:solidFill>
          </c:spPr>
          <c:invertIfNegative val="0"/>
          <c:dLbls>
            <c:dLbl>
              <c:idx val="0"/>
              <c:layout>
                <c:manualLayout>
                  <c:x val="2.7686509315196631E-2"/>
                  <c:y val="-1.62790697674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BD-4048-B324-34AC72E4C2D8}"/>
                </c:ext>
              </c:extLst>
            </c:dLbl>
            <c:dLbl>
              <c:idx val="1"/>
              <c:layout>
                <c:manualLayout>
                  <c:x val="2.4772139913596981E-2"/>
                  <c:y val="-2.5581395348837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BD-4048-B324-34AC72E4C2D8}"/>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 собственные</c:v>
                </c:pt>
                <c:pt idx="1">
                  <c:v>Безвозмездные поступления</c:v>
                </c:pt>
              </c:strCache>
            </c:strRef>
          </c:cat>
          <c:val>
            <c:numRef>
              <c:f>Лист1!$D$2:$D$3</c:f>
              <c:numCache>
                <c:formatCode>0.0</c:formatCode>
                <c:ptCount val="2"/>
                <c:pt idx="0">
                  <c:v>15511.2</c:v>
                </c:pt>
                <c:pt idx="1">
                  <c:v>3306.1</c:v>
                </c:pt>
              </c:numCache>
            </c:numRef>
          </c:val>
          <c:extLst>
            <c:ext xmlns:c16="http://schemas.microsoft.com/office/drawing/2014/chart" uri="{C3380CC4-5D6E-409C-BE32-E72D297353CC}">
              <c16:uniqueId val="{00000008-83BD-4048-B324-34AC72E4C2D8}"/>
            </c:ext>
          </c:extLst>
        </c:ser>
        <c:ser>
          <c:idx val="3"/>
          <c:order val="3"/>
          <c:tx>
            <c:strRef>
              <c:f>Лист1!$E$1</c:f>
              <c:strCache>
                <c:ptCount val="1"/>
                <c:pt idx="0">
                  <c:v>2024</c:v>
                </c:pt>
              </c:strCache>
            </c:strRef>
          </c:tx>
          <c:spPr>
            <a:solidFill>
              <a:srgbClr val="0070C0"/>
            </a:solidFill>
          </c:spPr>
          <c:invertIfNegative val="0"/>
          <c:dLbls>
            <c:dLbl>
              <c:idx val="0"/>
              <c:layout>
                <c:manualLayout>
                  <c:x val="3.3515248118395916E-2"/>
                  <c:y val="-1.1627906976744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BD-4048-B324-34AC72E4C2D8}"/>
                </c:ext>
              </c:extLst>
            </c:dLbl>
            <c:dLbl>
              <c:idx val="1"/>
              <c:layout>
                <c:manualLayout>
                  <c:x val="3.7886802220795504E-2"/>
                  <c:y val="-1.62790697674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BD-4048-B324-34AC72E4C2D8}"/>
                </c:ext>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 собственные</c:v>
                </c:pt>
                <c:pt idx="1">
                  <c:v>Безвозмездные поступления</c:v>
                </c:pt>
              </c:strCache>
            </c:strRef>
          </c:cat>
          <c:val>
            <c:numRef>
              <c:f>Лист1!$E$2:$E$3</c:f>
              <c:numCache>
                <c:formatCode>0.0</c:formatCode>
                <c:ptCount val="2"/>
                <c:pt idx="0">
                  <c:v>15642.3</c:v>
                </c:pt>
                <c:pt idx="1">
                  <c:v>2930.3</c:v>
                </c:pt>
              </c:numCache>
            </c:numRef>
          </c:val>
          <c:extLst>
            <c:ext xmlns:c16="http://schemas.microsoft.com/office/drawing/2014/chart" uri="{C3380CC4-5D6E-409C-BE32-E72D297353CC}">
              <c16:uniqueId val="{0000000B-83BD-4048-B324-34AC72E4C2D8}"/>
            </c:ext>
          </c:extLst>
        </c:ser>
        <c:dLbls>
          <c:showLegendKey val="0"/>
          <c:showVal val="0"/>
          <c:showCatName val="0"/>
          <c:showSerName val="0"/>
          <c:showPercent val="0"/>
          <c:showBubbleSize val="0"/>
        </c:dLbls>
        <c:gapWidth val="150"/>
        <c:shape val="box"/>
        <c:axId val="40683392"/>
        <c:axId val="40684928"/>
        <c:axId val="0"/>
      </c:bar3DChart>
      <c:catAx>
        <c:axId val="40683392"/>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40684928"/>
        <c:crosses val="autoZero"/>
        <c:auto val="1"/>
        <c:lblAlgn val="ctr"/>
        <c:lblOffset val="100"/>
        <c:noMultiLvlLbl val="0"/>
      </c:catAx>
      <c:valAx>
        <c:axId val="40684928"/>
        <c:scaling>
          <c:orientation val="minMax"/>
        </c:scaling>
        <c:delete val="1"/>
        <c:axPos val="l"/>
        <c:majorGridlines/>
        <c:numFmt formatCode="General" sourceLinked="1"/>
        <c:majorTickMark val="out"/>
        <c:minorTickMark val="none"/>
        <c:tickLblPos val="none"/>
        <c:crossAx val="40683392"/>
        <c:crosses val="autoZero"/>
        <c:crossBetween val="between"/>
      </c:valAx>
      <c:spPr>
        <a:noFill/>
        <a:ln w="25400">
          <a:noFill/>
        </a:ln>
      </c:spPr>
    </c:plotArea>
    <c:legend>
      <c:legendPos val="r"/>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ideWall>
    <c:backWall>
      <c:thickness val="0"/>
    </c:backWall>
    <c:plotArea>
      <c:layout>
        <c:manualLayout>
          <c:layoutTarget val="inner"/>
          <c:xMode val="edge"/>
          <c:yMode val="edge"/>
          <c:x val="3.7736113172683869E-2"/>
          <c:y val="0.16282838643339634"/>
          <c:w val="0.91111082831727752"/>
          <c:h val="0.66422896894118755"/>
        </c:manualLayout>
      </c:layout>
      <c:bar3DChart>
        <c:barDir val="col"/>
        <c:grouping val="standard"/>
        <c:varyColors val="0"/>
        <c:ser>
          <c:idx val="0"/>
          <c:order val="0"/>
          <c:tx>
            <c:strRef>
              <c:f>Лист1!$B$1</c:f>
              <c:strCache>
                <c:ptCount val="1"/>
                <c:pt idx="0">
                  <c:v>Национальная экономика</c:v>
                </c:pt>
              </c:strCache>
            </c:strRef>
          </c:tx>
          <c:spPr>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w="9525" cap="flat" cmpd="sng" algn="ctr">
              <a:solidFill>
                <a:srgbClr val="DA1F28"/>
              </a:solidFill>
              <a:prstDash val="solid"/>
            </a:ln>
            <a:effectLst>
              <a:outerShdw blurRad="50800" dist="38100" dir="5400000" rotWithShape="0">
                <a:srgbClr val="000000">
                  <a:alpha val="35000"/>
                </a:srgbClr>
              </a:outerShdw>
            </a:effectLst>
          </c:spPr>
          <c:invertIfNegative val="0"/>
          <c:dLbls>
            <c:dLbl>
              <c:idx val="0"/>
              <c:layout>
                <c:manualLayout>
                  <c:x val="-4.0407119090468749E-3"/>
                  <c:y val="0.12544508101174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AD-4ED5-8630-74862DB078D9}"/>
                </c:ext>
              </c:extLst>
            </c:dLbl>
            <c:spPr>
              <a:noFill/>
              <a:ln>
                <a:noFill/>
              </a:ln>
              <a:effectLst/>
            </c:spPr>
            <c:txPr>
              <a:bodyPr/>
              <a:lstStyle/>
              <a:p>
                <a:pPr>
                  <a:defRPr sz="1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formatCode="#,##0.00">
                  <c:v>30</c:v>
                </c:pt>
                <c:pt idx="1">
                  <c:v>20</c:v>
                </c:pt>
                <c:pt idx="2">
                  <c:v>20</c:v>
                </c:pt>
              </c:numCache>
            </c:numRef>
          </c:val>
          <c:extLst>
            <c:ext xmlns:c16="http://schemas.microsoft.com/office/drawing/2014/chart" uri="{C3380CC4-5D6E-409C-BE32-E72D297353CC}">
              <c16:uniqueId val="{00000000-505C-4864-8892-069A0BEFD961}"/>
            </c:ext>
          </c:extLst>
        </c:ser>
        <c:dLbls>
          <c:showLegendKey val="0"/>
          <c:showVal val="0"/>
          <c:showCatName val="0"/>
          <c:showSerName val="0"/>
          <c:showPercent val="0"/>
          <c:showBubbleSize val="0"/>
        </c:dLbls>
        <c:gapWidth val="150"/>
        <c:shape val="cone"/>
        <c:axId val="105895040"/>
        <c:axId val="106170624"/>
        <c:axId val="102793664"/>
      </c:bar3DChart>
      <c:catAx>
        <c:axId val="105895040"/>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106170624"/>
        <c:crosses val="autoZero"/>
        <c:auto val="1"/>
        <c:lblAlgn val="ctr"/>
        <c:lblOffset val="100"/>
        <c:noMultiLvlLbl val="0"/>
      </c:catAx>
      <c:valAx>
        <c:axId val="106170624"/>
        <c:scaling>
          <c:orientation val="minMax"/>
        </c:scaling>
        <c:delete val="1"/>
        <c:axPos val="l"/>
        <c:numFmt formatCode="#,##0.00" sourceLinked="1"/>
        <c:majorTickMark val="out"/>
        <c:minorTickMark val="none"/>
        <c:tickLblPos val="none"/>
        <c:crossAx val="105895040"/>
        <c:crosses val="autoZero"/>
        <c:crossBetween val="between"/>
      </c:valAx>
      <c:serAx>
        <c:axId val="102793664"/>
        <c:scaling>
          <c:orientation val="minMax"/>
        </c:scaling>
        <c:delete val="1"/>
        <c:axPos val="b"/>
        <c:majorTickMark val="out"/>
        <c:minorTickMark val="none"/>
        <c:tickLblPos val="none"/>
        <c:crossAx val="106170624"/>
        <c:crosses val="autoZero"/>
      </c:serAx>
    </c:plotArea>
    <c:plotVisOnly val="1"/>
    <c:dispBlanksAs val="gap"/>
    <c:showDLblsOverMax val="0"/>
  </c:chart>
  <c:txPr>
    <a:bodyPr/>
    <a:lstStyle/>
    <a:p>
      <a:pPr>
        <a:defRPr sz="1800"/>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rgbClr val="00B050"/>
            </a:solidFill>
          </c:spPr>
          <c:invertIfNegative val="0"/>
          <c:dLbls>
            <c:numFmt formatCode="General" sourceLinked="0"/>
            <c:spPr>
              <a:noFill/>
              <a:ln>
                <a:noFill/>
              </a:ln>
              <a:effectLst/>
            </c:spPr>
            <c:txPr>
              <a:bodyPr/>
              <a:lstStyle/>
              <a:p>
                <a:pPr>
                  <a:defRPr b="1">
                    <a:latin typeface="Times New Roman" pitchFamily="18" charset="0"/>
                    <a:cs typeface="Times New Roman"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2024 год</c:v>
                </c:pt>
                <c:pt idx="1">
                  <c:v>2023 год</c:v>
                </c:pt>
                <c:pt idx="2">
                  <c:v>2022 год</c:v>
                </c:pt>
              </c:strCache>
            </c:strRef>
          </c:cat>
          <c:val>
            <c:numRef>
              <c:f>Лист1!$B$2:$B$4</c:f>
              <c:numCache>
                <c:formatCode>General</c:formatCode>
                <c:ptCount val="3"/>
                <c:pt idx="0" formatCode="0.0">
                  <c:v>6.01</c:v>
                </c:pt>
                <c:pt idx="1">
                  <c:v>6.59</c:v>
                </c:pt>
                <c:pt idx="2">
                  <c:v>8.2100000000000009</c:v>
                </c:pt>
              </c:numCache>
            </c:numRef>
          </c:val>
          <c:extLst>
            <c:ext xmlns:c16="http://schemas.microsoft.com/office/drawing/2014/chart" uri="{C3380CC4-5D6E-409C-BE32-E72D297353CC}">
              <c16:uniqueId val="{00000000-4AC6-4C51-BC6C-CBDA10859DF1}"/>
            </c:ext>
          </c:extLst>
        </c:ser>
        <c:dLbls>
          <c:showLegendKey val="0"/>
          <c:showVal val="1"/>
          <c:showCatName val="0"/>
          <c:showSerName val="0"/>
          <c:showPercent val="0"/>
          <c:showBubbleSize val="0"/>
        </c:dLbls>
        <c:gapWidth val="150"/>
        <c:axId val="73729536"/>
        <c:axId val="73731072"/>
      </c:barChart>
      <c:catAx>
        <c:axId val="73729536"/>
        <c:scaling>
          <c:orientation val="minMax"/>
        </c:scaling>
        <c:delete val="0"/>
        <c:axPos val="l"/>
        <c:numFmt formatCode="General" sourceLinked="0"/>
        <c:majorTickMark val="out"/>
        <c:minorTickMark val="none"/>
        <c:tickLblPos val="nextTo"/>
        <c:txPr>
          <a:bodyPr/>
          <a:lstStyle/>
          <a:p>
            <a:pPr>
              <a:defRPr b="1">
                <a:latin typeface="Times New Roman" pitchFamily="18" charset="0"/>
                <a:cs typeface="Times New Roman" pitchFamily="18" charset="0"/>
              </a:defRPr>
            </a:pPr>
            <a:endParaRPr lang="ru-RU"/>
          </a:p>
        </c:txPr>
        <c:crossAx val="73731072"/>
        <c:crosses val="autoZero"/>
        <c:auto val="1"/>
        <c:lblAlgn val="ctr"/>
        <c:lblOffset val="100"/>
        <c:noMultiLvlLbl val="0"/>
      </c:catAx>
      <c:valAx>
        <c:axId val="73731072"/>
        <c:scaling>
          <c:orientation val="minMax"/>
          <c:min val="0"/>
        </c:scaling>
        <c:delete val="0"/>
        <c:axPos val="b"/>
        <c:majorGridlines/>
        <c:numFmt formatCode="0.0"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372953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9856041201606885E-2"/>
          <c:y val="4.0030969433161583E-2"/>
          <c:w val="0.71455323121682213"/>
          <c:h val="0.83558598434020759"/>
        </c:manualLayout>
      </c:layout>
      <c:bar3DChart>
        <c:barDir val="col"/>
        <c:grouping val="stacked"/>
        <c:varyColors val="0"/>
        <c:ser>
          <c:idx val="0"/>
          <c:order val="0"/>
          <c:tx>
            <c:strRef>
              <c:f>Лист1!$B$1</c:f>
              <c:strCache>
                <c:ptCount val="1"/>
                <c:pt idx="0">
                  <c:v>Налоговые доходы</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15009.9</c:v>
                </c:pt>
                <c:pt idx="1">
                  <c:v>15211.1</c:v>
                </c:pt>
                <c:pt idx="2">
                  <c:v>15330.2</c:v>
                </c:pt>
              </c:numCache>
            </c:numRef>
          </c:val>
          <c:extLst>
            <c:ext xmlns:c16="http://schemas.microsoft.com/office/drawing/2014/chart" uri="{C3380CC4-5D6E-409C-BE32-E72D297353CC}">
              <c16:uniqueId val="{00000000-3D40-496D-ACE2-4C87124F0A07}"/>
            </c:ext>
          </c:extLst>
        </c:ser>
        <c:ser>
          <c:idx val="1"/>
          <c:order val="1"/>
          <c:tx>
            <c:strRef>
              <c:f>Лист1!$C$1</c:f>
              <c:strCache>
                <c:ptCount val="1"/>
                <c:pt idx="0">
                  <c:v>Неналоговые доходы</c:v>
                </c:pt>
              </c:strCache>
            </c:strRef>
          </c:tx>
          <c:invertIfNegative val="0"/>
          <c:dLbls>
            <c:dLbl>
              <c:idx val="0"/>
              <c:layout>
                <c:manualLayout>
                  <c:x val="0.10975403890062217"/>
                  <c:y val="-7.26131474589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40-496D-ACE2-4C87124F0A07}"/>
                </c:ext>
              </c:extLst>
            </c:dLbl>
            <c:dLbl>
              <c:idx val="1"/>
              <c:layout>
                <c:manualLayout>
                  <c:x val="0.10096913364754091"/>
                  <c:y val="-5.0077896759881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40-496D-ACE2-4C87124F0A07}"/>
                </c:ext>
              </c:extLst>
            </c:dLbl>
            <c:dLbl>
              <c:idx val="2"/>
              <c:layout>
                <c:manualLayout>
                  <c:x val="0.10475165164667628"/>
                  <c:y val="-1.5023369027964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40-496D-ACE2-4C87124F0A07}"/>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Лист1!$C$2:$C$4</c:f>
              <c:numCache>
                <c:formatCode>0.0</c:formatCode>
                <c:ptCount val="3"/>
                <c:pt idx="0">
                  <c:v>288.60000000000002</c:v>
                </c:pt>
                <c:pt idx="1">
                  <c:v>300.10000000000002</c:v>
                </c:pt>
                <c:pt idx="2">
                  <c:v>312.10000000000002</c:v>
                </c:pt>
              </c:numCache>
            </c:numRef>
          </c:val>
          <c:extLst>
            <c:ext xmlns:c16="http://schemas.microsoft.com/office/drawing/2014/chart" uri="{C3380CC4-5D6E-409C-BE32-E72D297353CC}">
              <c16:uniqueId val="{00000004-3D40-496D-ACE2-4C87124F0A07}"/>
            </c:ext>
          </c:extLst>
        </c:ser>
        <c:dLbls>
          <c:showLegendKey val="0"/>
          <c:showVal val="0"/>
          <c:showCatName val="0"/>
          <c:showSerName val="0"/>
          <c:showPercent val="0"/>
          <c:showBubbleSize val="0"/>
        </c:dLbls>
        <c:gapWidth val="150"/>
        <c:shape val="box"/>
        <c:axId val="41054976"/>
        <c:axId val="41056512"/>
        <c:axId val="0"/>
      </c:bar3DChart>
      <c:catAx>
        <c:axId val="41054976"/>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41056512"/>
        <c:crosses val="autoZero"/>
        <c:auto val="1"/>
        <c:lblAlgn val="ctr"/>
        <c:lblOffset val="100"/>
        <c:noMultiLvlLbl val="0"/>
      </c:catAx>
      <c:valAx>
        <c:axId val="41056512"/>
        <c:scaling>
          <c:orientation val="minMax"/>
        </c:scaling>
        <c:delete val="1"/>
        <c:axPos val="l"/>
        <c:majorGridlines/>
        <c:numFmt formatCode="0.0" sourceLinked="1"/>
        <c:majorTickMark val="out"/>
        <c:minorTickMark val="none"/>
        <c:tickLblPos val="none"/>
        <c:crossAx val="41054976"/>
        <c:crosses val="autoZero"/>
        <c:crossBetween val="between"/>
      </c:valAx>
    </c:plotArea>
    <c:legend>
      <c:legendPos val="r"/>
      <c:layout>
        <c:manualLayout>
          <c:xMode val="edge"/>
          <c:yMode val="edge"/>
          <c:x val="0.69986502207240564"/>
          <c:y val="0.74410372197067154"/>
          <c:w val="0.29635249849147582"/>
          <c:h val="0.24793763842891126"/>
        </c:manualLayout>
      </c:layout>
      <c:overlay val="0"/>
      <c:txPr>
        <a:bodyPr/>
        <a:lstStyle/>
        <a:p>
          <a:pPr>
            <a:defRPr sz="1600" b="1">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ru-RU" sz="1800" dirty="0">
                <a:latin typeface="Times New Roman" pitchFamily="18" charset="0"/>
                <a:cs typeface="Times New Roman" pitchFamily="18" charset="0"/>
              </a:rPr>
              <a:t>НДФЛ</a:t>
            </a:r>
          </a:p>
        </c:rich>
      </c:tx>
      <c:layout>
        <c:manualLayout>
          <c:xMode val="edge"/>
          <c:yMode val="edge"/>
          <c:x val="0.41618936489062797"/>
          <c:y val="3.555530669951569E-2"/>
        </c:manualLayout>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082321397631329"/>
          <c:y val="0.2309875460149092"/>
          <c:w val="0.81950317016084251"/>
          <c:h val="0.5071795549382675"/>
        </c:manualLayout>
      </c:layout>
      <c:bar3DChart>
        <c:barDir val="col"/>
        <c:grouping val="standard"/>
        <c:varyColors val="0"/>
        <c:ser>
          <c:idx val="0"/>
          <c:order val="0"/>
          <c:tx>
            <c:strRef>
              <c:f>Лист1!$B$1</c:f>
              <c:strCache>
                <c:ptCount val="1"/>
                <c:pt idx="0">
                  <c:v>НДФЛ</c:v>
                </c:pt>
              </c:strCache>
            </c:strRef>
          </c:tx>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4580.1000000000004</c:v>
                </c:pt>
                <c:pt idx="1">
                  <c:v>4719.6000000000004</c:v>
                </c:pt>
                <c:pt idx="2">
                  <c:v>4774.5</c:v>
                </c:pt>
              </c:numCache>
            </c:numRef>
          </c:val>
          <c:extLst>
            <c:ext xmlns:c16="http://schemas.microsoft.com/office/drawing/2014/chart" uri="{C3380CC4-5D6E-409C-BE32-E72D297353CC}">
              <c16:uniqueId val="{00000000-35C8-4716-8814-EDEEDE9E228D}"/>
            </c:ext>
          </c:extLst>
        </c:ser>
        <c:dLbls>
          <c:showLegendKey val="0"/>
          <c:showVal val="0"/>
          <c:showCatName val="0"/>
          <c:showSerName val="0"/>
          <c:showPercent val="0"/>
          <c:showBubbleSize val="0"/>
        </c:dLbls>
        <c:gapWidth val="150"/>
        <c:shape val="pyramid"/>
        <c:axId val="64028032"/>
        <c:axId val="64066688"/>
        <c:axId val="112620416"/>
      </c:bar3DChart>
      <c:catAx>
        <c:axId val="64028032"/>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64066688"/>
        <c:crosses val="autoZero"/>
        <c:auto val="1"/>
        <c:lblAlgn val="ctr"/>
        <c:lblOffset val="100"/>
        <c:noMultiLvlLbl val="0"/>
      </c:catAx>
      <c:valAx>
        <c:axId val="64066688"/>
        <c:scaling>
          <c:orientation val="minMax"/>
        </c:scaling>
        <c:delete val="1"/>
        <c:axPos val="l"/>
        <c:majorGridlines/>
        <c:numFmt formatCode="0.0" sourceLinked="1"/>
        <c:majorTickMark val="out"/>
        <c:minorTickMark val="none"/>
        <c:tickLblPos val="none"/>
        <c:crossAx val="64028032"/>
        <c:crosses val="autoZero"/>
        <c:crossBetween val="between"/>
      </c:valAx>
      <c:serAx>
        <c:axId val="112620416"/>
        <c:scaling>
          <c:orientation val="minMax"/>
        </c:scaling>
        <c:delete val="1"/>
        <c:axPos val="b"/>
        <c:majorTickMark val="out"/>
        <c:minorTickMark val="none"/>
        <c:tickLblPos val="none"/>
        <c:crossAx val="64066688"/>
        <c:crosses val="autoZero"/>
      </c:serAx>
    </c:plotArea>
    <c:plotVisOnly val="1"/>
    <c:dispBlanksAs val="gap"/>
    <c:showDLblsOverMax val="0"/>
  </c:chart>
  <c:spPr>
    <a:solidFill>
      <a:schemeClr val="tx2">
        <a:lumMod val="20000"/>
        <a:lumOff val="80000"/>
      </a:schemeClr>
    </a:solidFill>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ru-RU" sz="1800" dirty="0">
                <a:latin typeface="Times New Roman" pitchFamily="18" charset="0"/>
                <a:cs typeface="Times New Roman" pitchFamily="18" charset="0"/>
              </a:rPr>
              <a:t>Налог на имущество</a:t>
            </a:r>
          </a:p>
        </c:rich>
      </c:tx>
      <c:layout>
        <c:manualLayout>
          <c:xMode val="edge"/>
          <c:yMode val="edge"/>
          <c:x val="0.25854742729515262"/>
          <c:y val="6.166255116381940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7606574393718485E-2"/>
          <c:y val="0.23164541723359822"/>
          <c:w val="0.92478685121256299"/>
          <c:h val="0.48582997840527714"/>
        </c:manualLayout>
      </c:layout>
      <c:bar3DChart>
        <c:barDir val="col"/>
        <c:grouping val="clustered"/>
        <c:varyColors val="0"/>
        <c:ser>
          <c:idx val="0"/>
          <c:order val="0"/>
          <c:tx>
            <c:strRef>
              <c:f>Лист1!$B$1</c:f>
              <c:strCache>
                <c:ptCount val="1"/>
                <c:pt idx="0">
                  <c:v>Земельный налог</c:v>
                </c:pt>
              </c:strCache>
            </c:strRef>
          </c:tx>
          <c:spPr>
            <a:solidFill>
              <a:schemeClr val="accent4">
                <a:lumMod val="75000"/>
              </a:schemeClr>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8886.9</c:v>
                </c:pt>
                <c:pt idx="1">
                  <c:v>8886.9</c:v>
                </c:pt>
                <c:pt idx="2">
                  <c:v>8886.9</c:v>
                </c:pt>
              </c:numCache>
            </c:numRef>
          </c:val>
          <c:extLst>
            <c:ext xmlns:c16="http://schemas.microsoft.com/office/drawing/2014/chart" uri="{C3380CC4-5D6E-409C-BE32-E72D297353CC}">
              <c16:uniqueId val="{00000000-3616-4143-BAF0-C465A8B0DBF8}"/>
            </c:ext>
          </c:extLst>
        </c:ser>
        <c:dLbls>
          <c:showLegendKey val="0"/>
          <c:showVal val="0"/>
          <c:showCatName val="0"/>
          <c:showSerName val="0"/>
          <c:showPercent val="0"/>
          <c:showBubbleSize val="0"/>
        </c:dLbls>
        <c:gapWidth val="150"/>
        <c:shape val="cylinder"/>
        <c:axId val="64645760"/>
        <c:axId val="64647552"/>
        <c:axId val="0"/>
      </c:bar3DChart>
      <c:catAx>
        <c:axId val="64645760"/>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64647552"/>
        <c:crosses val="autoZero"/>
        <c:auto val="1"/>
        <c:lblAlgn val="ctr"/>
        <c:lblOffset val="100"/>
        <c:noMultiLvlLbl val="0"/>
      </c:catAx>
      <c:valAx>
        <c:axId val="64647552"/>
        <c:scaling>
          <c:orientation val="minMax"/>
        </c:scaling>
        <c:delete val="1"/>
        <c:axPos val="l"/>
        <c:majorGridlines/>
        <c:numFmt formatCode="0.0" sourceLinked="1"/>
        <c:majorTickMark val="out"/>
        <c:minorTickMark val="none"/>
        <c:tickLblPos val="none"/>
        <c:crossAx val="64645760"/>
        <c:crosses val="autoZero"/>
        <c:crossBetween val="between"/>
      </c:valAx>
    </c:plotArea>
    <c:plotVisOnly val="1"/>
    <c:dispBlanksAs val="gap"/>
    <c:showDLblsOverMax val="0"/>
  </c:chart>
  <c:spPr>
    <a:solidFill>
      <a:schemeClr val="accent5">
        <a:lumMod val="60000"/>
        <a:lumOff val="40000"/>
      </a:schemeClr>
    </a:solidFill>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sz="1800" dirty="0">
                <a:latin typeface="Times New Roman" pitchFamily="18" charset="0"/>
                <a:cs typeface="Times New Roman" pitchFamily="18" charset="0"/>
              </a:rPr>
              <a:t>Налог на совокупный доход</a:t>
            </a:r>
          </a:p>
        </c:rich>
      </c:tx>
      <c:layout>
        <c:manualLayout>
          <c:xMode val="edge"/>
          <c:yMode val="edge"/>
          <c:x val="0.17194669133086077"/>
          <c:y val="5.7989212090670691E-2"/>
        </c:manualLayout>
      </c:layout>
      <c:overlay val="0"/>
    </c:title>
    <c:autoTitleDeleted val="0"/>
    <c:plotArea>
      <c:layout>
        <c:manualLayout>
          <c:layoutTarget val="inner"/>
          <c:xMode val="edge"/>
          <c:yMode val="edge"/>
          <c:x val="3.4307752078480032E-2"/>
          <c:y val="0.23901587095766524"/>
          <c:w val="0.93138449584303951"/>
          <c:h val="0.42518780854260735"/>
        </c:manualLayout>
      </c:layout>
      <c:barChart>
        <c:barDir val="col"/>
        <c:grouping val="clustered"/>
        <c:varyColors val="0"/>
        <c:ser>
          <c:idx val="0"/>
          <c:order val="0"/>
          <c:tx>
            <c:strRef>
              <c:f>Лист1!$B$1</c:f>
              <c:strCache>
                <c:ptCount val="1"/>
                <c:pt idx="0">
                  <c:v>Налог на совокупный доход</c:v>
                </c:pt>
              </c:strCache>
            </c:strRef>
          </c:tx>
          <c:spPr>
            <a:solidFill>
              <a:srgbClr val="FFFF00"/>
            </a:solidFill>
          </c:spPr>
          <c:invertIfNegative val="0"/>
          <c:dLbls>
            <c:spPr>
              <a:noFill/>
              <a:ln>
                <a:noFill/>
              </a:ln>
              <a:effectLst/>
            </c:spPr>
            <c:txPr>
              <a:bodyPr/>
              <a:lstStyle/>
              <a:p>
                <a:pPr>
                  <a:defRPr sz="16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1522.1</c:v>
                </c:pt>
                <c:pt idx="1">
                  <c:v>1583</c:v>
                </c:pt>
                <c:pt idx="2">
                  <c:v>1646.3</c:v>
                </c:pt>
              </c:numCache>
            </c:numRef>
          </c:val>
          <c:extLst>
            <c:ext xmlns:c16="http://schemas.microsoft.com/office/drawing/2014/chart" uri="{C3380CC4-5D6E-409C-BE32-E72D297353CC}">
              <c16:uniqueId val="{00000000-6B00-410E-8656-EA05012807DA}"/>
            </c:ext>
          </c:extLst>
        </c:ser>
        <c:dLbls>
          <c:showLegendKey val="0"/>
          <c:showVal val="0"/>
          <c:showCatName val="0"/>
          <c:showSerName val="0"/>
          <c:showPercent val="0"/>
          <c:showBubbleSize val="0"/>
        </c:dLbls>
        <c:gapWidth val="150"/>
        <c:axId val="64672128"/>
        <c:axId val="64673664"/>
      </c:barChart>
      <c:catAx>
        <c:axId val="64672128"/>
        <c:scaling>
          <c:orientation val="minMax"/>
        </c:scaling>
        <c:delete val="0"/>
        <c:axPos val="b"/>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64673664"/>
        <c:crosses val="autoZero"/>
        <c:auto val="1"/>
        <c:lblAlgn val="ctr"/>
        <c:lblOffset val="100"/>
        <c:noMultiLvlLbl val="0"/>
      </c:catAx>
      <c:valAx>
        <c:axId val="64673664"/>
        <c:scaling>
          <c:orientation val="minMax"/>
        </c:scaling>
        <c:delete val="1"/>
        <c:axPos val="l"/>
        <c:majorGridlines/>
        <c:numFmt formatCode="0.0" sourceLinked="1"/>
        <c:majorTickMark val="out"/>
        <c:minorTickMark val="none"/>
        <c:tickLblPos val="none"/>
        <c:crossAx val="64672128"/>
        <c:crosses val="autoZero"/>
        <c:crossBetween val="between"/>
      </c:valAx>
      <c:spPr>
        <a:noFill/>
        <a:ln w="25400">
          <a:noFill/>
        </a:ln>
      </c:spPr>
    </c:plotArea>
    <c:plotVisOnly val="1"/>
    <c:dispBlanksAs val="gap"/>
    <c:showDLblsOverMax val="0"/>
  </c:chart>
  <c:spPr>
    <a:solidFill>
      <a:srgbClr val="FDFAD3"/>
    </a:solidFill>
  </c:spPr>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800">
                <a:latin typeface="Times New Roman" pitchFamily="18" charset="0"/>
                <a:cs typeface="Times New Roman" pitchFamily="18" charset="0"/>
              </a:defRPr>
            </a:pPr>
            <a:r>
              <a:rPr lang="ru-RU" sz="1800" dirty="0">
                <a:latin typeface="Times New Roman" pitchFamily="18" charset="0"/>
                <a:cs typeface="Times New Roman" pitchFamily="18" charset="0"/>
              </a:rPr>
              <a:t>Госпошлина</a:t>
            </a:r>
          </a:p>
        </c:rich>
      </c:tx>
      <c:layout>
        <c:manualLayout>
          <c:xMode val="edge"/>
          <c:yMode val="edge"/>
          <c:x val="0.34977178016654581"/>
          <c:y val="3.555530669951569E-2"/>
        </c:manualLayout>
      </c:layout>
      <c:overlay val="0"/>
    </c:title>
    <c:autoTitleDeleted val="0"/>
    <c:plotArea>
      <c:layout>
        <c:manualLayout>
          <c:layoutTarget val="inner"/>
          <c:xMode val="edge"/>
          <c:yMode val="edge"/>
          <c:x val="0.22377286475512248"/>
          <c:y val="0.16682501307260969"/>
          <c:w val="0.73638068851673699"/>
          <c:h val="0.7242139952333515"/>
        </c:manualLayout>
      </c:layout>
      <c:barChart>
        <c:barDir val="bar"/>
        <c:grouping val="clustered"/>
        <c:varyColors val="0"/>
        <c:ser>
          <c:idx val="0"/>
          <c:order val="0"/>
          <c:tx>
            <c:strRef>
              <c:f>Лист1!$B$1</c:f>
              <c:strCache>
                <c:ptCount val="1"/>
                <c:pt idx="0">
                  <c:v>Госпошлина</c:v>
                </c:pt>
              </c:strCache>
            </c:strRef>
          </c:tx>
          <c:spPr>
            <a:solidFill>
              <a:srgbClr val="FF0000"/>
            </a:solidFill>
          </c:spPr>
          <c:invertIfNegative val="0"/>
          <c:dLbls>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20.8</c:v>
                </c:pt>
                <c:pt idx="1">
                  <c:v>21.6</c:v>
                </c:pt>
                <c:pt idx="2">
                  <c:v>22.5</c:v>
                </c:pt>
              </c:numCache>
            </c:numRef>
          </c:val>
          <c:extLst>
            <c:ext xmlns:c16="http://schemas.microsoft.com/office/drawing/2014/chart" uri="{C3380CC4-5D6E-409C-BE32-E72D297353CC}">
              <c16:uniqueId val="{00000000-D6E7-4E43-9E1D-CD5177D4BEED}"/>
            </c:ext>
          </c:extLst>
        </c:ser>
        <c:dLbls>
          <c:showLegendKey val="0"/>
          <c:showVal val="0"/>
          <c:showCatName val="0"/>
          <c:showSerName val="0"/>
          <c:showPercent val="0"/>
          <c:showBubbleSize val="0"/>
        </c:dLbls>
        <c:gapWidth val="150"/>
        <c:axId val="70563712"/>
        <c:axId val="70565248"/>
      </c:barChart>
      <c:catAx>
        <c:axId val="70563712"/>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0565248"/>
        <c:crosses val="autoZero"/>
        <c:auto val="1"/>
        <c:lblAlgn val="ctr"/>
        <c:lblOffset val="100"/>
        <c:noMultiLvlLbl val="0"/>
      </c:catAx>
      <c:valAx>
        <c:axId val="70565248"/>
        <c:scaling>
          <c:orientation val="minMax"/>
        </c:scaling>
        <c:delete val="1"/>
        <c:axPos val="b"/>
        <c:numFmt formatCode="0.0" sourceLinked="1"/>
        <c:majorTickMark val="out"/>
        <c:minorTickMark val="none"/>
        <c:tickLblPos val="none"/>
        <c:crossAx val="70563712"/>
        <c:crosses val="autoZero"/>
        <c:crossBetween val="between"/>
      </c:valAx>
    </c:plotArea>
    <c:plotVisOnly val="1"/>
    <c:dispBlanksAs val="gap"/>
    <c:showDLblsOverMax val="0"/>
  </c:chart>
  <c:spPr>
    <a:solidFill>
      <a:srgbClr val="FBAF97"/>
    </a:solidFill>
    <a:ln>
      <a:solidFill>
        <a:srgbClr val="FBAF97"/>
      </a:solidFill>
    </a:ln>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ru-RU" dirty="0">
                <a:solidFill>
                  <a:srgbClr val="002060"/>
                </a:solidFill>
                <a:latin typeface="Times New Roman" pitchFamily="18" charset="0"/>
                <a:cs typeface="Times New Roman" pitchFamily="18" charset="0"/>
              </a:rPr>
              <a:t>Штрафы, санкции, возмещение ущерба</a:t>
            </a:r>
          </a:p>
        </c:rich>
      </c:tx>
      <c:layout>
        <c:manualLayout>
          <c:xMode val="edge"/>
          <c:yMode val="edge"/>
          <c:x val="0.1987951325363112"/>
          <c:y val="0.84513619357459435"/>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52463638902229"/>
          <c:y val="8.4921774836479568E-3"/>
          <c:w val="0.87913361248281441"/>
          <c:h val="0.75762658582512188"/>
        </c:manualLayout>
      </c:layout>
      <c:bar3DChart>
        <c:barDir val="bar"/>
        <c:grouping val="clustered"/>
        <c:varyColors val="0"/>
        <c:ser>
          <c:idx val="0"/>
          <c:order val="0"/>
          <c:tx>
            <c:strRef>
              <c:f>Лист1!$B$1</c:f>
              <c:strCache>
                <c:ptCount val="1"/>
                <c:pt idx="0">
                  <c:v>Доходы от использования имущества</c:v>
                </c:pt>
              </c:strCache>
            </c:strRef>
          </c:tx>
          <c:spPr>
            <a:solidFill>
              <a:srgbClr val="990099"/>
            </a:solidFill>
          </c:spPr>
          <c:invertIfNegative val="0"/>
          <c:dLbls>
            <c:dLbl>
              <c:idx val="0"/>
              <c:layout>
                <c:manualLayout>
                  <c:x val="3.1040457470129543E-2"/>
                  <c:y val="-2.5236487748579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E6-41AF-BA83-A5597B4C5C45}"/>
                </c:ext>
              </c:extLst>
            </c:dLbl>
            <c:dLbl>
              <c:idx val="1"/>
              <c:layout>
                <c:manualLayout>
                  <c:x val="2.2574878160094295E-2"/>
                  <c:y val="-1.009459509943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E6-41AF-BA83-A5597B4C5C45}"/>
                </c:ext>
              </c:extLst>
            </c:dLbl>
            <c:dLbl>
              <c:idx val="2"/>
              <c:layout>
                <c:manualLayout>
                  <c:x val="2.1163948275088221E-2"/>
                  <c:y val="-2.5236487748579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E6-41AF-BA83-A5597B4C5C45}"/>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Лист1!$B$2:$B$4</c:f>
              <c:numCache>
                <c:formatCode>0.0</c:formatCode>
                <c:ptCount val="3"/>
                <c:pt idx="0">
                  <c:v>288.60000000000002</c:v>
                </c:pt>
                <c:pt idx="1">
                  <c:v>300.10000000000002</c:v>
                </c:pt>
                <c:pt idx="2">
                  <c:v>312.10000000000002</c:v>
                </c:pt>
              </c:numCache>
            </c:numRef>
          </c:val>
          <c:extLst>
            <c:ext xmlns:c16="http://schemas.microsoft.com/office/drawing/2014/chart" uri="{C3380CC4-5D6E-409C-BE32-E72D297353CC}">
              <c16:uniqueId val="{00000003-F5E6-41AF-BA83-A5597B4C5C45}"/>
            </c:ext>
          </c:extLst>
        </c:ser>
        <c:ser>
          <c:idx val="1"/>
          <c:order val="1"/>
          <c:tx>
            <c:strRef>
              <c:f>Лист1!$C$1</c:f>
              <c:strCache>
                <c:ptCount val="1"/>
                <c:pt idx="0">
                  <c:v>Штрафы, санкции, возмещение ущерба</c:v>
                </c:pt>
              </c:strCache>
            </c:strRef>
          </c:tx>
          <c:invertIfNegative val="0"/>
          <c:dLbls>
            <c:dLbl>
              <c:idx val="0"/>
              <c:layout>
                <c:manualLayout>
                  <c:x val="2.2574878160094219E-2"/>
                  <c:y val="-7.57094632457385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E6-41AF-BA83-A5597B4C5C45}"/>
                </c:ext>
              </c:extLst>
            </c:dLbl>
            <c:dLbl>
              <c:idx val="1"/>
              <c:layout>
                <c:manualLayout>
                  <c:x val="1.4109298850058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E6-41AF-BA83-A5597B4C5C45}"/>
                </c:ext>
              </c:extLst>
            </c:dLbl>
            <c:dLbl>
              <c:idx val="2"/>
              <c:layout>
                <c:manualLayout>
                  <c:x val="2.2574878160094219E-2"/>
                  <c:y val="-7.57094632457385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E6-41AF-BA83-A5597B4C5C45}"/>
                </c:ext>
              </c:extLst>
            </c:dLbl>
            <c:spPr>
              <a:noFill/>
              <a:ln>
                <a:noFill/>
              </a:ln>
              <a:effectLst/>
            </c:spPr>
            <c:txPr>
              <a:bodyPr/>
              <a:lstStyle/>
              <a:p>
                <a:pPr>
                  <a:defRPr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2022</c:v>
                </c:pt>
                <c:pt idx="1">
                  <c:v>2023</c:v>
                </c:pt>
                <c:pt idx="2">
                  <c:v>2024</c:v>
                </c:pt>
              </c:numCache>
            </c:numRef>
          </c:cat>
          <c:val>
            <c:numRef>
              <c:f>Лист1!$C$2:$C$4</c:f>
              <c:numCache>
                <c:formatCode>0.0</c:formatCode>
                <c:ptCount val="3"/>
                <c:pt idx="0">
                  <c:v>0</c:v>
                </c:pt>
                <c:pt idx="1">
                  <c:v>0</c:v>
                </c:pt>
                <c:pt idx="2">
                  <c:v>0</c:v>
                </c:pt>
              </c:numCache>
            </c:numRef>
          </c:val>
          <c:extLst>
            <c:ext xmlns:c16="http://schemas.microsoft.com/office/drawing/2014/chart" uri="{C3380CC4-5D6E-409C-BE32-E72D297353CC}">
              <c16:uniqueId val="{00000007-F5E6-41AF-BA83-A5597B4C5C45}"/>
            </c:ext>
          </c:extLst>
        </c:ser>
        <c:dLbls>
          <c:showLegendKey val="0"/>
          <c:showVal val="0"/>
          <c:showCatName val="0"/>
          <c:showSerName val="0"/>
          <c:showPercent val="0"/>
          <c:showBubbleSize val="0"/>
        </c:dLbls>
        <c:gapWidth val="150"/>
        <c:shape val="cylinder"/>
        <c:axId val="70664960"/>
        <c:axId val="70666496"/>
        <c:axId val="0"/>
      </c:bar3DChart>
      <c:catAx>
        <c:axId val="70664960"/>
        <c:scaling>
          <c:orientation val="minMax"/>
        </c:scaling>
        <c:delete val="0"/>
        <c:axPos val="l"/>
        <c:numFmt formatCode="General" sourceLinked="1"/>
        <c:majorTickMark val="out"/>
        <c:minorTickMark val="none"/>
        <c:tickLblPos val="nextTo"/>
        <c:txPr>
          <a:bodyPr/>
          <a:lstStyle/>
          <a:p>
            <a:pPr>
              <a:defRPr b="1">
                <a:latin typeface="Times New Roman" pitchFamily="18" charset="0"/>
                <a:cs typeface="Times New Roman" pitchFamily="18" charset="0"/>
              </a:defRPr>
            </a:pPr>
            <a:endParaRPr lang="ru-RU"/>
          </a:p>
        </c:txPr>
        <c:crossAx val="70666496"/>
        <c:crosses val="autoZero"/>
        <c:auto val="1"/>
        <c:lblAlgn val="ctr"/>
        <c:lblOffset val="100"/>
        <c:noMultiLvlLbl val="0"/>
      </c:catAx>
      <c:valAx>
        <c:axId val="70666496"/>
        <c:scaling>
          <c:orientation val="minMax"/>
        </c:scaling>
        <c:delete val="1"/>
        <c:axPos val="b"/>
        <c:majorGridlines/>
        <c:numFmt formatCode="0.0" sourceLinked="1"/>
        <c:majorTickMark val="out"/>
        <c:minorTickMark val="none"/>
        <c:tickLblPos val="none"/>
        <c:crossAx val="7066496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488979283035191E-2"/>
          <c:y val="5.703198686649933E-2"/>
          <c:w val="0.52903249840826883"/>
          <c:h val="0.81237417569971671"/>
        </c:manualLayout>
      </c:layout>
      <c:pie3DChart>
        <c:varyColors val="1"/>
        <c:ser>
          <c:idx val="0"/>
          <c:order val="0"/>
          <c:tx>
            <c:strRef>
              <c:f>Лист1!$B$1</c:f>
              <c:strCache>
                <c:ptCount val="1"/>
                <c:pt idx="0">
                  <c:v>Структура расходов бюджета сельского поселения на 2022 год</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1404-4672-B560-DE09AC1E073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404-4672-B560-DE09AC1E073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1404-4672-B560-DE09AC1E0731}"/>
              </c:ext>
            </c:extLst>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404-4672-B560-DE09AC1E0731}"/>
              </c:ext>
            </c:extLst>
          </c:dPt>
          <c:dLbls>
            <c:dLbl>
              <c:idx val="1"/>
              <c:layout>
                <c:manualLayout>
                  <c:x val="-1.3878820001751484E-2"/>
                  <c:y val="-0.1808924310399824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404-4672-B560-DE09AC1E0731}"/>
                </c:ext>
              </c:extLst>
            </c:dLbl>
            <c:dLbl>
              <c:idx val="2"/>
              <c:layout>
                <c:manualLayout>
                  <c:x val="-2.8200577217635366E-2"/>
                  <c:y val="-0.2688735601822070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4-4672-B560-DE09AC1E0731}"/>
                </c:ext>
              </c:extLst>
            </c:dLbl>
            <c:dLbl>
              <c:idx val="3"/>
              <c:layout>
                <c:manualLayout>
                  <c:x val="5.7495590531083142E-2"/>
                  <c:y val="-0.198175059752671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404-4672-B560-DE09AC1E0731}"/>
                </c:ext>
              </c:extLst>
            </c:dLbl>
            <c:dLbl>
              <c:idx val="8"/>
              <c:layout>
                <c:manualLayout>
                  <c:x val="-5.5150628809205786E-2"/>
                  <c:y val="8.808588425797903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6FD1359D-428B-4583-B92C-C9B8F813CFBF}" type="VALUE">
                      <a:rPr lang="en-US" smtClean="0"/>
                      <a:pPr>
                        <a:defRPr/>
                      </a:pPr>
                      <a:t>[ЗНАЧЕНИЕ]</a:t>
                    </a:fld>
                    <a:r>
                      <a:rPr lang="en-US" baseline="0" dirty="0"/>
                      <a:t>;</a:t>
                    </a:r>
                    <a:fld id="{E3A20B72-8192-491F-8AAF-E4AF5C6F7F78}" type="PERCENTAGE">
                      <a:rPr lang="en-US" baseline="0" smtClean="0"/>
                      <a:pPr>
                        <a:defRPr/>
                      </a:pPr>
                      <a:t>[ПРОЦЕНТ]</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ru-RU"/>
                </a:p>
              </c:txPr>
              <c:dLblPos val="bestFit"/>
              <c:showLegendKey val="0"/>
              <c:showVal val="1"/>
              <c:showCatName val="0"/>
              <c:showSerName val="0"/>
              <c:showPercent val="1"/>
              <c:showBubbleSize val="0"/>
              <c:extLst>
                <c:ext xmlns:c15="http://schemas.microsoft.com/office/drawing/2012/chart" uri="{CE6537A1-D6FC-4f65-9D91-7224C49458BB}">
                  <c15:layout>
                    <c:manualLayout>
                      <c:w val="8.0863664842244637E-2"/>
                      <c:h val="4.8510659373509381E-2"/>
                    </c:manualLayout>
                  </c15:layout>
                  <c15:dlblFieldTable/>
                  <c15:showDataLabelsRange val="0"/>
                </c:ext>
                <c:ext xmlns:c16="http://schemas.microsoft.com/office/drawing/2014/chart" uri="{C3380CC4-5D6E-409C-BE32-E72D297353CC}">
                  <c16:uniqueId val="{00000005-1404-4672-B560-DE09AC1E073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Лист1!$A$2:$A$10</c:f>
              <c:strCache>
                <c:ptCount val="9"/>
                <c:pt idx="0">
                  <c:v>Общегосударственные вопросы</c:v>
                </c:pt>
                <c:pt idx="1">
                  <c:v>Национальная оборона</c:v>
                </c:pt>
                <c:pt idx="2">
                  <c:v>Национальная безопасность</c:v>
                </c:pt>
                <c:pt idx="3">
                  <c:v>Национальная экономика</c:v>
                </c:pt>
                <c:pt idx="4">
                  <c:v>Жилищно-комунальное хозяйство</c:v>
                </c:pt>
                <c:pt idx="5">
                  <c:v>Образование</c:v>
                </c:pt>
                <c:pt idx="6">
                  <c:v>Культра,кинематография</c:v>
                </c:pt>
                <c:pt idx="7">
                  <c:v>Социальная политика</c:v>
                </c:pt>
                <c:pt idx="8">
                  <c:v>Физическая культура и спорт</c:v>
                </c:pt>
              </c:strCache>
            </c:strRef>
          </c:cat>
          <c:val>
            <c:numRef>
              <c:f>Лист1!$B$2:$B$10</c:f>
              <c:numCache>
                <c:formatCode>General</c:formatCode>
                <c:ptCount val="9"/>
                <c:pt idx="0">
                  <c:v>47</c:v>
                </c:pt>
                <c:pt idx="1">
                  <c:v>1.3</c:v>
                </c:pt>
                <c:pt idx="2">
                  <c:v>0.1</c:v>
                </c:pt>
                <c:pt idx="3">
                  <c:v>9.6</c:v>
                </c:pt>
                <c:pt idx="4">
                  <c:v>9.4</c:v>
                </c:pt>
                <c:pt idx="5">
                  <c:v>0.1</c:v>
                </c:pt>
                <c:pt idx="6">
                  <c:v>31.6</c:v>
                </c:pt>
                <c:pt idx="7">
                  <c:v>0.8</c:v>
                </c:pt>
                <c:pt idx="8">
                  <c:v>0.1</c:v>
                </c:pt>
              </c:numCache>
            </c:numRef>
          </c:val>
          <c:extLst>
            <c:ext xmlns:c16="http://schemas.microsoft.com/office/drawing/2014/chart" uri="{C3380CC4-5D6E-409C-BE32-E72D297353CC}">
              <c16:uniqueId val="{00000000-1404-4672-B560-DE09AC1E073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6EAA0-509D-45F7-BB3A-4FFD6895F8C0}"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ru-RU"/>
        </a:p>
      </dgm:t>
    </dgm:pt>
    <dgm:pt modelId="{1C0F03FE-6AA8-4B71-853F-0699B40B275E}">
      <dgm:prSet phldrT="[Текст]" custT="1"/>
      <dgm:spPr/>
      <dgm:t>
        <a:bodyPr/>
        <a:lstStyle/>
        <a:p>
          <a:r>
            <a:rPr lang="ru-RU" sz="2800" b="1" dirty="0">
              <a:latin typeface="Constantia" pitchFamily="18" charset="0"/>
            </a:rPr>
            <a:t>БЮДЖЕТ</a:t>
          </a:r>
        </a:p>
      </dgm:t>
    </dgm:pt>
    <dgm:pt modelId="{E97B9F78-462B-4936-835A-96D8F659C5E3}" type="parTrans" cxnId="{28F9D1C5-F6E3-4D9E-8F58-0E0BDA75D6B8}">
      <dgm:prSet/>
      <dgm:spPr/>
      <dgm:t>
        <a:bodyPr/>
        <a:lstStyle/>
        <a:p>
          <a:endParaRPr lang="ru-RU"/>
        </a:p>
      </dgm:t>
    </dgm:pt>
    <dgm:pt modelId="{177F812B-8538-417D-9DB0-7D561563B40B}" type="sibTrans" cxnId="{28F9D1C5-F6E3-4D9E-8F58-0E0BDA75D6B8}">
      <dgm:prSet/>
      <dgm:spPr/>
      <dgm:t>
        <a:bodyPr/>
        <a:lstStyle/>
        <a:p>
          <a:endParaRPr lang="ru-RU"/>
        </a:p>
      </dgm:t>
    </dgm:pt>
    <dgm:pt modelId="{E533BE0A-C44E-4537-9EE7-0029DDADC071}">
      <dgm:prSet phldrT="[Текст]" custT="1"/>
      <dgm:spPr/>
      <dgm:t>
        <a:bodyPr/>
        <a:lstStyle/>
        <a:p>
          <a:r>
            <a:rPr lang="ru-RU" sz="1800" b="1" dirty="0">
              <a:latin typeface="Times New Roman" pitchFamily="18" charset="0"/>
              <a:cs typeface="Times New Roman" pitchFamily="18" charset="0"/>
            </a:rPr>
            <a:t>ГРАЖДАНИН </a:t>
          </a:r>
        </a:p>
        <a:p>
          <a:r>
            <a:rPr lang="ru-RU" sz="1800" b="1" dirty="0">
              <a:latin typeface="Times New Roman" pitchFamily="18" charset="0"/>
              <a:cs typeface="Times New Roman" pitchFamily="18" charset="0"/>
            </a:rPr>
            <a:t>как налогоплательщик</a:t>
          </a:r>
          <a:endParaRPr lang="ru-RU" sz="1800" b="1" dirty="0"/>
        </a:p>
      </dgm:t>
    </dgm:pt>
    <dgm:pt modelId="{0D95E9E9-67A6-41EF-8B8D-C526186DD9A7}" type="parTrans" cxnId="{32058919-D5DF-4B99-8D56-C69A0D465668}">
      <dgm:prSet/>
      <dgm:spPr/>
      <dgm:t>
        <a:bodyPr/>
        <a:lstStyle/>
        <a:p>
          <a:endParaRPr lang="ru-RU"/>
        </a:p>
      </dgm:t>
    </dgm:pt>
    <dgm:pt modelId="{F14AB4B7-3F73-4610-B148-08311EC4B278}" type="sibTrans" cxnId="{32058919-D5DF-4B99-8D56-C69A0D465668}">
      <dgm:prSet/>
      <dgm:spPr/>
      <dgm:t>
        <a:bodyPr/>
        <a:lstStyle/>
        <a:p>
          <a:endParaRPr lang="ru-RU"/>
        </a:p>
      </dgm:t>
    </dgm:pt>
    <dgm:pt modelId="{C437556C-74B8-46B1-9AFB-782562CB7B6F}">
      <dgm:prSet phldrT="[Текст]" custT="1"/>
      <dgm:spPr/>
      <dgm:t>
        <a:bodyPr/>
        <a:lstStyle/>
        <a:p>
          <a:r>
            <a:rPr lang="ru-RU" sz="1800" b="1" dirty="0">
              <a:latin typeface="Times New Roman" pitchFamily="18" charset="0"/>
              <a:cs typeface="Times New Roman" pitchFamily="18" charset="0"/>
            </a:rPr>
            <a:t>ГРАЖДАНИН </a:t>
          </a:r>
        </a:p>
        <a:p>
          <a:r>
            <a:rPr lang="ru-RU" sz="1800" b="1" dirty="0">
              <a:latin typeface="Times New Roman" pitchFamily="18" charset="0"/>
              <a:cs typeface="Times New Roman" pitchFamily="18" charset="0"/>
            </a:rPr>
            <a:t>как получатель социальных гарантий</a:t>
          </a:r>
          <a:endParaRPr lang="ru-RU" sz="1800" b="1" dirty="0"/>
        </a:p>
      </dgm:t>
    </dgm:pt>
    <dgm:pt modelId="{6C7FC64C-86B7-4BB2-B499-715A8B864A29}" type="parTrans" cxnId="{ADFFA623-13CE-4AFD-A8E0-CD2B105F011D}">
      <dgm:prSet/>
      <dgm:spPr/>
      <dgm:t>
        <a:bodyPr/>
        <a:lstStyle/>
        <a:p>
          <a:endParaRPr lang="ru-RU"/>
        </a:p>
      </dgm:t>
    </dgm:pt>
    <dgm:pt modelId="{FF8AF9A1-A83F-4395-9D6E-AC6B9DA0C83B}" type="sibTrans" cxnId="{ADFFA623-13CE-4AFD-A8E0-CD2B105F011D}">
      <dgm:prSet/>
      <dgm:spPr/>
      <dgm:t>
        <a:bodyPr/>
        <a:lstStyle/>
        <a:p>
          <a:endParaRPr lang="ru-RU"/>
        </a:p>
      </dgm:t>
    </dgm:pt>
    <dgm:pt modelId="{0BBE7A26-1EF4-4879-81A3-466F389D9F43}" type="pres">
      <dgm:prSet presAssocID="{7A06EAA0-509D-45F7-BB3A-4FFD6895F8C0}" presName="composite" presStyleCnt="0">
        <dgm:presLayoutVars>
          <dgm:chMax val="1"/>
          <dgm:dir/>
          <dgm:resizeHandles val="exact"/>
        </dgm:presLayoutVars>
      </dgm:prSet>
      <dgm:spPr/>
    </dgm:pt>
    <dgm:pt modelId="{74FC82A7-DA32-4813-95C9-E3DD2B56A781}" type="pres">
      <dgm:prSet presAssocID="{7A06EAA0-509D-45F7-BB3A-4FFD6895F8C0}" presName="radial" presStyleCnt="0">
        <dgm:presLayoutVars>
          <dgm:animLvl val="ctr"/>
        </dgm:presLayoutVars>
      </dgm:prSet>
      <dgm:spPr/>
    </dgm:pt>
    <dgm:pt modelId="{5933E688-B09C-4351-9A11-322848A822E7}" type="pres">
      <dgm:prSet presAssocID="{1C0F03FE-6AA8-4B71-853F-0699B40B275E}" presName="centerShape" presStyleLbl="vennNode1" presStyleIdx="0" presStyleCnt="3" custScaleX="125896" custScaleY="112863" custLinFactNeighborX="-1700" custLinFactNeighborY="-25864"/>
      <dgm:spPr/>
    </dgm:pt>
    <dgm:pt modelId="{439D0571-A5BC-494E-BCB3-996461C42B8B}" type="pres">
      <dgm:prSet presAssocID="{E533BE0A-C44E-4537-9EE7-0029DDADC071}" presName="node" presStyleLbl="vennNode1" presStyleIdx="1" presStyleCnt="3" custScaleX="186878" custScaleY="169338" custRadScaleRad="125151" custRadScaleInc="-49152">
        <dgm:presLayoutVars>
          <dgm:bulletEnabled val="1"/>
        </dgm:presLayoutVars>
      </dgm:prSet>
      <dgm:spPr/>
    </dgm:pt>
    <dgm:pt modelId="{C252B990-42CF-4FED-9F9C-EB7E325A7ACE}" type="pres">
      <dgm:prSet presAssocID="{C437556C-74B8-46B1-9AFB-782562CB7B6F}" presName="node" presStyleLbl="vennNode1" presStyleIdx="2" presStyleCnt="3" custScaleX="204260" custScaleY="169514" custRadScaleRad="236807" custRadScaleInc="-49991">
        <dgm:presLayoutVars>
          <dgm:bulletEnabled val="1"/>
        </dgm:presLayoutVars>
      </dgm:prSet>
      <dgm:spPr/>
    </dgm:pt>
  </dgm:ptLst>
  <dgm:cxnLst>
    <dgm:cxn modelId="{AC2E6818-DAA6-47F8-9762-198C8559C464}" type="presOf" srcId="{7A06EAA0-509D-45F7-BB3A-4FFD6895F8C0}" destId="{0BBE7A26-1EF4-4879-81A3-466F389D9F43}" srcOrd="0" destOrd="0" presId="urn:microsoft.com/office/officeart/2005/8/layout/radial3"/>
    <dgm:cxn modelId="{32058919-D5DF-4B99-8D56-C69A0D465668}" srcId="{1C0F03FE-6AA8-4B71-853F-0699B40B275E}" destId="{E533BE0A-C44E-4537-9EE7-0029DDADC071}" srcOrd="0" destOrd="0" parTransId="{0D95E9E9-67A6-41EF-8B8D-C526186DD9A7}" sibTransId="{F14AB4B7-3F73-4610-B148-08311EC4B278}"/>
    <dgm:cxn modelId="{ADFFA623-13CE-4AFD-A8E0-CD2B105F011D}" srcId="{1C0F03FE-6AA8-4B71-853F-0699B40B275E}" destId="{C437556C-74B8-46B1-9AFB-782562CB7B6F}" srcOrd="1" destOrd="0" parTransId="{6C7FC64C-86B7-4BB2-B499-715A8B864A29}" sibTransId="{FF8AF9A1-A83F-4395-9D6E-AC6B9DA0C83B}"/>
    <dgm:cxn modelId="{4EBA2730-DE7E-4829-9C1E-76BFC5A17346}" type="presOf" srcId="{C437556C-74B8-46B1-9AFB-782562CB7B6F}" destId="{C252B990-42CF-4FED-9F9C-EB7E325A7ACE}" srcOrd="0" destOrd="0" presId="urn:microsoft.com/office/officeart/2005/8/layout/radial3"/>
    <dgm:cxn modelId="{09DD0C72-A601-4A80-B6B3-D4EBB951F343}" type="presOf" srcId="{E533BE0A-C44E-4537-9EE7-0029DDADC071}" destId="{439D0571-A5BC-494E-BCB3-996461C42B8B}" srcOrd="0" destOrd="0" presId="urn:microsoft.com/office/officeart/2005/8/layout/radial3"/>
    <dgm:cxn modelId="{9E7F98A0-DB01-4CC1-86FA-6639143A0FA3}" type="presOf" srcId="{1C0F03FE-6AA8-4B71-853F-0699B40B275E}" destId="{5933E688-B09C-4351-9A11-322848A822E7}" srcOrd="0" destOrd="0" presId="urn:microsoft.com/office/officeart/2005/8/layout/radial3"/>
    <dgm:cxn modelId="{28F9D1C5-F6E3-4D9E-8F58-0E0BDA75D6B8}" srcId="{7A06EAA0-509D-45F7-BB3A-4FFD6895F8C0}" destId="{1C0F03FE-6AA8-4B71-853F-0699B40B275E}" srcOrd="0" destOrd="0" parTransId="{E97B9F78-462B-4936-835A-96D8F659C5E3}" sibTransId="{177F812B-8538-417D-9DB0-7D561563B40B}"/>
    <dgm:cxn modelId="{D6A6DD65-75FE-458F-AEA8-10ED7C5C38DA}" type="presParOf" srcId="{0BBE7A26-1EF4-4879-81A3-466F389D9F43}" destId="{74FC82A7-DA32-4813-95C9-E3DD2B56A781}" srcOrd="0" destOrd="0" presId="urn:microsoft.com/office/officeart/2005/8/layout/radial3"/>
    <dgm:cxn modelId="{163585C5-1E05-4221-8568-E1DC104E03B5}" type="presParOf" srcId="{74FC82A7-DA32-4813-95C9-E3DD2B56A781}" destId="{5933E688-B09C-4351-9A11-322848A822E7}" srcOrd="0" destOrd="0" presId="urn:microsoft.com/office/officeart/2005/8/layout/radial3"/>
    <dgm:cxn modelId="{745E6BD6-522F-460D-BFBA-40E6B3E90E36}" type="presParOf" srcId="{74FC82A7-DA32-4813-95C9-E3DD2B56A781}" destId="{439D0571-A5BC-494E-BCB3-996461C42B8B}" srcOrd="1" destOrd="0" presId="urn:microsoft.com/office/officeart/2005/8/layout/radial3"/>
    <dgm:cxn modelId="{4C74DA56-FA93-4E57-B3FB-5FD04C7EA77A}" type="presParOf" srcId="{74FC82A7-DA32-4813-95C9-E3DD2B56A781}" destId="{C252B990-42CF-4FED-9F9C-EB7E325A7ACE}"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28352-6E9B-4E91-8806-64510EB3BF1B}" type="doc">
      <dgm:prSet loTypeId="urn:microsoft.com/office/officeart/2005/8/layout/radial2" loCatId="relationship" qsTypeId="urn:microsoft.com/office/officeart/2005/8/quickstyle/3d9" qsCatId="3D" csTypeId="urn:microsoft.com/office/officeart/2005/8/colors/accent1_2" csCatId="accent1" phldr="1"/>
      <dgm:spPr/>
      <dgm:t>
        <a:bodyPr/>
        <a:lstStyle/>
        <a:p>
          <a:endParaRPr lang="ru-RU"/>
        </a:p>
      </dgm:t>
    </dgm:pt>
    <dgm:pt modelId="{B09270AC-FCB4-42A3-9CC0-32A0DE86A0B5}">
      <dgm:prSet phldrT="[Текст]"/>
      <dgm:spPr/>
      <dgm:t>
        <a:bodyPr/>
        <a:lstStyle/>
        <a:p>
          <a:r>
            <a:rPr lang="en-US" altLang="zh-CN" b="1" cap="all" spc="0" dirty="0">
              <a:ln w="0"/>
              <a:effectLst>
                <a:reflection blurRad="12700" stA="50000" endPos="50000" dist="5000" dir="5400000" sy="-100000" rotWithShape="0"/>
              </a:effectLst>
              <a:latin typeface="Times New Roman" pitchFamily="18" charset="0"/>
              <a:cs typeface="Times New Roman" pitchFamily="18" charset="0"/>
            </a:rPr>
            <a:t>НАЛОГОВЫЕ ДОХОДЫ</a:t>
          </a:r>
          <a:endParaRPr lang="ru-RU" dirty="0"/>
        </a:p>
      </dgm:t>
    </dgm:pt>
    <dgm:pt modelId="{9263C7EC-4D28-412C-A99D-7D3BB15F21D7}" type="parTrans" cxnId="{C27C41E2-3102-4A14-8A6E-217479390C7A}">
      <dgm:prSet/>
      <dgm:spPr/>
      <dgm:t>
        <a:bodyPr/>
        <a:lstStyle/>
        <a:p>
          <a:endParaRPr lang="ru-RU"/>
        </a:p>
      </dgm:t>
    </dgm:pt>
    <dgm:pt modelId="{D9903A4E-B960-409F-AA73-9E3DF904BB0B}" type="sibTrans" cxnId="{C27C41E2-3102-4A14-8A6E-217479390C7A}">
      <dgm:prSet/>
      <dgm:spPr/>
      <dgm:t>
        <a:bodyPr/>
        <a:lstStyle/>
        <a:p>
          <a:endParaRPr lang="ru-RU"/>
        </a:p>
      </dgm:t>
    </dgm:pt>
    <dgm:pt modelId="{F3B54EC7-8218-464E-AC99-A0D4FD55BB4B}">
      <dgm:prSet phldrT="[Текст]"/>
      <dgm:spPr/>
      <dgm:t>
        <a:bodyPr/>
        <a:lstStyle/>
        <a:p>
          <a:r>
            <a:rPr lang="en-US" altLang="zh-CN" b="1" cap="all" spc="0" dirty="0">
              <a:ln w="0"/>
              <a:effectLst>
                <a:reflection blurRad="12700" stA="50000" endPos="50000" dist="5000" dir="5400000" sy="-100000" rotWithShape="0"/>
              </a:effectLst>
              <a:latin typeface="Times New Roman" pitchFamily="18" charset="0"/>
              <a:cs typeface="Times New Roman" pitchFamily="18" charset="0"/>
            </a:rPr>
            <a:t>НЕНАЛОГОВЫЕ ДОХОДЫ</a:t>
          </a:r>
          <a:endParaRPr lang="ru-RU" dirty="0"/>
        </a:p>
      </dgm:t>
    </dgm:pt>
    <dgm:pt modelId="{814399F7-992C-4A97-82BB-05A771826FD1}" type="parTrans" cxnId="{18DF739B-9767-4E20-BB59-A8949B0CDD3A}">
      <dgm:prSet/>
      <dgm:spPr/>
      <dgm:t>
        <a:bodyPr/>
        <a:lstStyle/>
        <a:p>
          <a:endParaRPr lang="ru-RU"/>
        </a:p>
      </dgm:t>
    </dgm:pt>
    <dgm:pt modelId="{528DA9BB-481F-4CC1-A9BC-DBF8AAED2520}" type="sibTrans" cxnId="{18DF739B-9767-4E20-BB59-A8949B0CDD3A}">
      <dgm:prSet/>
      <dgm:spPr/>
      <dgm:t>
        <a:bodyPr/>
        <a:lstStyle/>
        <a:p>
          <a:endParaRPr lang="ru-RU"/>
        </a:p>
      </dgm:t>
    </dgm:pt>
    <dgm:pt modelId="{9846139E-90A5-476F-BAA3-A1C9FA54917D}">
      <dgm:prSet phldrT="[Текст]" custT="1"/>
      <dgm:spPr/>
      <dgm:t>
        <a:bodyPr/>
        <a:lstStyle/>
        <a:p>
          <a:r>
            <a:rPr lang="en-US" altLang="zh-CN" sz="1200" b="1" dirty="0">
              <a:ln/>
              <a:latin typeface="Times New Roman" pitchFamily="18" charset="0"/>
              <a:cs typeface="Times New Roman" pitchFamily="18" charset="0"/>
            </a:rPr>
            <a:t>БЕЗВОЗМЕЗДНЫЕ</a:t>
          </a:r>
        </a:p>
        <a:p>
          <a:r>
            <a:rPr lang="en-US" altLang="zh-CN" sz="1200" b="1" dirty="0">
              <a:ln/>
              <a:latin typeface="Times New Roman" pitchFamily="18" charset="0"/>
              <a:cs typeface="Times New Roman" pitchFamily="18" charset="0"/>
            </a:rPr>
            <a:t>ПОСТУПЛЕНИЯ</a:t>
          </a:r>
          <a:endParaRPr lang="ru-RU" sz="1200" dirty="0"/>
        </a:p>
      </dgm:t>
    </dgm:pt>
    <dgm:pt modelId="{A9EAF182-FF35-4D81-85EA-8B9AAF7C6B44}" type="parTrans" cxnId="{D793BD63-FAE6-4AEC-9493-E68F2A910B07}">
      <dgm:prSet/>
      <dgm:spPr/>
      <dgm:t>
        <a:bodyPr/>
        <a:lstStyle/>
        <a:p>
          <a:endParaRPr lang="ru-RU"/>
        </a:p>
      </dgm:t>
    </dgm:pt>
    <dgm:pt modelId="{5857277E-0F13-49B0-A072-AAD42BF4B6B9}" type="sibTrans" cxnId="{D793BD63-FAE6-4AEC-9493-E68F2A910B07}">
      <dgm:prSet/>
      <dgm:spPr/>
      <dgm:t>
        <a:bodyPr/>
        <a:lstStyle/>
        <a:p>
          <a:endParaRPr lang="ru-RU"/>
        </a:p>
      </dgm:t>
    </dgm:pt>
    <dgm:pt modelId="{DA324703-52D3-4F31-9957-271B4BD20950}" type="pres">
      <dgm:prSet presAssocID="{B2828352-6E9B-4E91-8806-64510EB3BF1B}" presName="composite" presStyleCnt="0">
        <dgm:presLayoutVars>
          <dgm:chMax val="5"/>
          <dgm:dir/>
          <dgm:animLvl val="ctr"/>
          <dgm:resizeHandles val="exact"/>
        </dgm:presLayoutVars>
      </dgm:prSet>
      <dgm:spPr/>
    </dgm:pt>
    <dgm:pt modelId="{B34AF023-6745-4CA6-806E-756C5CAB1799}" type="pres">
      <dgm:prSet presAssocID="{B2828352-6E9B-4E91-8806-64510EB3BF1B}" presName="cycle" presStyleCnt="0"/>
      <dgm:spPr/>
    </dgm:pt>
    <dgm:pt modelId="{F6670617-6A2B-4E20-A025-40EA1632276E}" type="pres">
      <dgm:prSet presAssocID="{B2828352-6E9B-4E91-8806-64510EB3BF1B}" presName="centerShape" presStyleCnt="0"/>
      <dgm:spPr/>
    </dgm:pt>
    <dgm:pt modelId="{D1BD9A26-F2FB-47B8-B2F7-857E10C52424}" type="pres">
      <dgm:prSet presAssocID="{B2828352-6E9B-4E91-8806-64510EB3BF1B}" presName="connSite" presStyleLbl="node1" presStyleIdx="0" presStyleCnt="4"/>
      <dgm:spPr/>
    </dgm:pt>
    <dgm:pt modelId="{058C48D4-A2A6-4746-93EE-33AB12C14FA2}" type="pres">
      <dgm:prSet presAssocID="{B2828352-6E9B-4E91-8806-64510EB3BF1B}" presName="visible" presStyleLbl="node1" presStyleIdx="0" presStyleCnt="4" custLinFactNeighborX="21073" custLinFactNeighborY="1500"/>
      <dgm:spPr>
        <a:blipFill rotWithShape="0">
          <a:blip xmlns:r="http://schemas.openxmlformats.org/officeDocument/2006/relationships" r:embed="rId1"/>
          <a:stretch>
            <a:fillRect/>
          </a:stretch>
        </a:blipFill>
      </dgm:spPr>
    </dgm:pt>
    <dgm:pt modelId="{506A0C32-80D9-4A6C-8E63-55A3A62890FA}" type="pres">
      <dgm:prSet presAssocID="{9263C7EC-4D28-412C-A99D-7D3BB15F21D7}" presName="Name25" presStyleLbl="parChTrans1D1" presStyleIdx="0" presStyleCnt="3"/>
      <dgm:spPr/>
    </dgm:pt>
    <dgm:pt modelId="{3041207D-1572-4B2E-A44C-7657242B325B}" type="pres">
      <dgm:prSet presAssocID="{B09270AC-FCB4-42A3-9CC0-32A0DE86A0B5}" presName="node" presStyleCnt="0"/>
      <dgm:spPr/>
    </dgm:pt>
    <dgm:pt modelId="{DDD18530-96F8-40E2-90E2-B9FECBE0E2CF}" type="pres">
      <dgm:prSet presAssocID="{B09270AC-FCB4-42A3-9CC0-32A0DE86A0B5}" presName="parentNode" presStyleLbl="node1" presStyleIdx="1" presStyleCnt="4" custLinFactNeighborX="-9971" custLinFactNeighborY="3412">
        <dgm:presLayoutVars>
          <dgm:chMax val="1"/>
          <dgm:bulletEnabled val="1"/>
        </dgm:presLayoutVars>
      </dgm:prSet>
      <dgm:spPr/>
    </dgm:pt>
    <dgm:pt modelId="{F75DD68F-F477-41FB-A8BB-1397F6AB46A2}" type="pres">
      <dgm:prSet presAssocID="{B09270AC-FCB4-42A3-9CC0-32A0DE86A0B5}" presName="childNode" presStyleLbl="revTx" presStyleIdx="0" presStyleCnt="0">
        <dgm:presLayoutVars>
          <dgm:bulletEnabled val="1"/>
        </dgm:presLayoutVars>
      </dgm:prSet>
      <dgm:spPr/>
    </dgm:pt>
    <dgm:pt modelId="{4B358EB7-9D1A-4EDC-8274-30245897615B}" type="pres">
      <dgm:prSet presAssocID="{814399F7-992C-4A97-82BB-05A771826FD1}" presName="Name25" presStyleLbl="parChTrans1D1" presStyleIdx="1" presStyleCnt="3"/>
      <dgm:spPr/>
    </dgm:pt>
    <dgm:pt modelId="{F8839BF1-E293-499B-A5A7-82403F62B96B}" type="pres">
      <dgm:prSet presAssocID="{F3B54EC7-8218-464E-AC99-A0D4FD55BB4B}" presName="node" presStyleCnt="0"/>
      <dgm:spPr/>
    </dgm:pt>
    <dgm:pt modelId="{DB1A4D6C-27C7-42D6-92F0-29D5E05319FF}" type="pres">
      <dgm:prSet presAssocID="{F3B54EC7-8218-464E-AC99-A0D4FD55BB4B}" presName="parentNode" presStyleLbl="node1" presStyleIdx="2" presStyleCnt="4" custLinFactNeighborX="28937" custLinFactNeighborY="-15413">
        <dgm:presLayoutVars>
          <dgm:chMax val="1"/>
          <dgm:bulletEnabled val="1"/>
        </dgm:presLayoutVars>
      </dgm:prSet>
      <dgm:spPr/>
    </dgm:pt>
    <dgm:pt modelId="{0F5C2BF4-3818-4306-ADC0-41E24C6D6341}" type="pres">
      <dgm:prSet presAssocID="{F3B54EC7-8218-464E-AC99-A0D4FD55BB4B}" presName="childNode" presStyleLbl="revTx" presStyleIdx="0" presStyleCnt="0">
        <dgm:presLayoutVars>
          <dgm:bulletEnabled val="1"/>
        </dgm:presLayoutVars>
      </dgm:prSet>
      <dgm:spPr/>
    </dgm:pt>
    <dgm:pt modelId="{9803A858-EA2F-4D35-B2CE-57A51FA3B9ED}" type="pres">
      <dgm:prSet presAssocID="{A9EAF182-FF35-4D81-85EA-8B9AAF7C6B44}" presName="Name25" presStyleLbl="parChTrans1D1" presStyleIdx="2" presStyleCnt="3"/>
      <dgm:spPr/>
    </dgm:pt>
    <dgm:pt modelId="{7AFAD1FE-253C-462E-8C68-0D4EF030299C}" type="pres">
      <dgm:prSet presAssocID="{9846139E-90A5-476F-BAA3-A1C9FA54917D}" presName="node" presStyleCnt="0"/>
      <dgm:spPr/>
    </dgm:pt>
    <dgm:pt modelId="{D3229206-466D-4BCA-90B5-E72EE1AAF2BE}" type="pres">
      <dgm:prSet presAssocID="{9846139E-90A5-476F-BAA3-A1C9FA54917D}" presName="parentNode" presStyleLbl="node1" presStyleIdx="3" presStyleCnt="4" custLinFactNeighborX="55510" custLinFactNeighborY="13813">
        <dgm:presLayoutVars>
          <dgm:chMax val="1"/>
          <dgm:bulletEnabled val="1"/>
        </dgm:presLayoutVars>
      </dgm:prSet>
      <dgm:spPr/>
    </dgm:pt>
    <dgm:pt modelId="{0C32264F-7175-4365-BA57-97DE157FADE3}" type="pres">
      <dgm:prSet presAssocID="{9846139E-90A5-476F-BAA3-A1C9FA54917D}" presName="childNode" presStyleLbl="revTx" presStyleIdx="0" presStyleCnt="0">
        <dgm:presLayoutVars>
          <dgm:bulletEnabled val="1"/>
        </dgm:presLayoutVars>
      </dgm:prSet>
      <dgm:spPr/>
    </dgm:pt>
  </dgm:ptLst>
  <dgm:cxnLst>
    <dgm:cxn modelId="{A2ADE13B-D16F-4B8B-99CE-84B460D8F089}" type="presOf" srcId="{B09270AC-FCB4-42A3-9CC0-32A0DE86A0B5}" destId="{DDD18530-96F8-40E2-90E2-B9FECBE0E2CF}" srcOrd="0" destOrd="0" presId="urn:microsoft.com/office/officeart/2005/8/layout/radial2"/>
    <dgm:cxn modelId="{D793BD63-FAE6-4AEC-9493-E68F2A910B07}" srcId="{B2828352-6E9B-4E91-8806-64510EB3BF1B}" destId="{9846139E-90A5-476F-BAA3-A1C9FA54917D}" srcOrd="2" destOrd="0" parTransId="{A9EAF182-FF35-4D81-85EA-8B9AAF7C6B44}" sibTransId="{5857277E-0F13-49B0-A072-AAD42BF4B6B9}"/>
    <dgm:cxn modelId="{88ACC946-177E-4C4E-B50C-E97684A681E9}" type="presOf" srcId="{814399F7-992C-4A97-82BB-05A771826FD1}" destId="{4B358EB7-9D1A-4EDC-8274-30245897615B}" srcOrd="0" destOrd="0" presId="urn:microsoft.com/office/officeart/2005/8/layout/radial2"/>
    <dgm:cxn modelId="{1129F04F-D7DD-4A81-945F-F37F2A65CE6F}" type="presOf" srcId="{A9EAF182-FF35-4D81-85EA-8B9AAF7C6B44}" destId="{9803A858-EA2F-4D35-B2CE-57A51FA3B9ED}" srcOrd="0" destOrd="0" presId="urn:microsoft.com/office/officeart/2005/8/layout/radial2"/>
    <dgm:cxn modelId="{1B9AFB79-1B32-49DD-A72F-DFA696477F07}" type="presOf" srcId="{B2828352-6E9B-4E91-8806-64510EB3BF1B}" destId="{DA324703-52D3-4F31-9957-271B4BD20950}" srcOrd="0" destOrd="0" presId="urn:microsoft.com/office/officeart/2005/8/layout/radial2"/>
    <dgm:cxn modelId="{18DF739B-9767-4E20-BB59-A8949B0CDD3A}" srcId="{B2828352-6E9B-4E91-8806-64510EB3BF1B}" destId="{F3B54EC7-8218-464E-AC99-A0D4FD55BB4B}" srcOrd="1" destOrd="0" parTransId="{814399F7-992C-4A97-82BB-05A771826FD1}" sibTransId="{528DA9BB-481F-4CC1-A9BC-DBF8AAED2520}"/>
    <dgm:cxn modelId="{3BF319D0-5A5F-4136-9868-CBFD5AE93111}" type="presOf" srcId="{F3B54EC7-8218-464E-AC99-A0D4FD55BB4B}" destId="{DB1A4D6C-27C7-42D6-92F0-29D5E05319FF}" srcOrd="0" destOrd="0" presId="urn:microsoft.com/office/officeart/2005/8/layout/radial2"/>
    <dgm:cxn modelId="{0A8252DB-18ED-4E0C-8748-A0305DB4FB79}" type="presOf" srcId="{9846139E-90A5-476F-BAA3-A1C9FA54917D}" destId="{D3229206-466D-4BCA-90B5-E72EE1AAF2BE}" srcOrd="0" destOrd="0" presId="urn:microsoft.com/office/officeart/2005/8/layout/radial2"/>
    <dgm:cxn modelId="{747A4CDD-B1C5-4ECE-A08B-B1E5A7A22098}" type="presOf" srcId="{9263C7EC-4D28-412C-A99D-7D3BB15F21D7}" destId="{506A0C32-80D9-4A6C-8E63-55A3A62890FA}" srcOrd="0" destOrd="0" presId="urn:microsoft.com/office/officeart/2005/8/layout/radial2"/>
    <dgm:cxn modelId="{C27C41E2-3102-4A14-8A6E-217479390C7A}" srcId="{B2828352-6E9B-4E91-8806-64510EB3BF1B}" destId="{B09270AC-FCB4-42A3-9CC0-32A0DE86A0B5}" srcOrd="0" destOrd="0" parTransId="{9263C7EC-4D28-412C-A99D-7D3BB15F21D7}" sibTransId="{D9903A4E-B960-409F-AA73-9E3DF904BB0B}"/>
    <dgm:cxn modelId="{2BD71D42-4E4E-40FA-A194-1B64FF95BCBE}" type="presParOf" srcId="{DA324703-52D3-4F31-9957-271B4BD20950}" destId="{B34AF023-6745-4CA6-806E-756C5CAB1799}" srcOrd="0" destOrd="0" presId="urn:microsoft.com/office/officeart/2005/8/layout/radial2"/>
    <dgm:cxn modelId="{7DAF4275-DCDD-4D70-BD25-41D9DB31B8FB}" type="presParOf" srcId="{B34AF023-6745-4CA6-806E-756C5CAB1799}" destId="{F6670617-6A2B-4E20-A025-40EA1632276E}" srcOrd="0" destOrd="0" presId="urn:microsoft.com/office/officeart/2005/8/layout/radial2"/>
    <dgm:cxn modelId="{2F2767F7-682D-4519-8DDC-4A8D9F2D81F4}" type="presParOf" srcId="{F6670617-6A2B-4E20-A025-40EA1632276E}" destId="{D1BD9A26-F2FB-47B8-B2F7-857E10C52424}" srcOrd="0" destOrd="0" presId="urn:microsoft.com/office/officeart/2005/8/layout/radial2"/>
    <dgm:cxn modelId="{F5566D74-01D2-46B4-9166-2E215F7E5AEB}" type="presParOf" srcId="{F6670617-6A2B-4E20-A025-40EA1632276E}" destId="{058C48D4-A2A6-4746-93EE-33AB12C14FA2}" srcOrd="1" destOrd="0" presId="urn:microsoft.com/office/officeart/2005/8/layout/radial2"/>
    <dgm:cxn modelId="{ED39D4E4-CF03-4823-8482-D9EB6F2F4C26}" type="presParOf" srcId="{B34AF023-6745-4CA6-806E-756C5CAB1799}" destId="{506A0C32-80D9-4A6C-8E63-55A3A62890FA}" srcOrd="1" destOrd="0" presId="urn:microsoft.com/office/officeart/2005/8/layout/radial2"/>
    <dgm:cxn modelId="{8523EB1C-09F0-4F5C-886E-8FABAE74258F}" type="presParOf" srcId="{B34AF023-6745-4CA6-806E-756C5CAB1799}" destId="{3041207D-1572-4B2E-A44C-7657242B325B}" srcOrd="2" destOrd="0" presId="urn:microsoft.com/office/officeart/2005/8/layout/radial2"/>
    <dgm:cxn modelId="{3FFF88C9-6579-4B0B-931F-13A0F724D1AB}" type="presParOf" srcId="{3041207D-1572-4B2E-A44C-7657242B325B}" destId="{DDD18530-96F8-40E2-90E2-B9FECBE0E2CF}" srcOrd="0" destOrd="0" presId="urn:microsoft.com/office/officeart/2005/8/layout/radial2"/>
    <dgm:cxn modelId="{08B9EBBD-B38E-4C93-A70D-0FD3C902CA3D}" type="presParOf" srcId="{3041207D-1572-4B2E-A44C-7657242B325B}" destId="{F75DD68F-F477-41FB-A8BB-1397F6AB46A2}" srcOrd="1" destOrd="0" presId="urn:microsoft.com/office/officeart/2005/8/layout/radial2"/>
    <dgm:cxn modelId="{757551FE-466F-43BE-A7E4-34B98E1D3EE5}" type="presParOf" srcId="{B34AF023-6745-4CA6-806E-756C5CAB1799}" destId="{4B358EB7-9D1A-4EDC-8274-30245897615B}" srcOrd="3" destOrd="0" presId="urn:microsoft.com/office/officeart/2005/8/layout/radial2"/>
    <dgm:cxn modelId="{B369B1B0-E702-4D34-BBB1-14CE5852EE63}" type="presParOf" srcId="{B34AF023-6745-4CA6-806E-756C5CAB1799}" destId="{F8839BF1-E293-499B-A5A7-82403F62B96B}" srcOrd="4" destOrd="0" presId="urn:microsoft.com/office/officeart/2005/8/layout/radial2"/>
    <dgm:cxn modelId="{6FF87192-051D-407D-8ED5-62D78B1CA8EB}" type="presParOf" srcId="{F8839BF1-E293-499B-A5A7-82403F62B96B}" destId="{DB1A4D6C-27C7-42D6-92F0-29D5E05319FF}" srcOrd="0" destOrd="0" presId="urn:microsoft.com/office/officeart/2005/8/layout/radial2"/>
    <dgm:cxn modelId="{C838A60A-3B69-4115-B063-577600344304}" type="presParOf" srcId="{F8839BF1-E293-499B-A5A7-82403F62B96B}" destId="{0F5C2BF4-3818-4306-ADC0-41E24C6D6341}" srcOrd="1" destOrd="0" presId="urn:microsoft.com/office/officeart/2005/8/layout/radial2"/>
    <dgm:cxn modelId="{B51EF5F9-FD39-448E-B54D-4429D668871E}" type="presParOf" srcId="{B34AF023-6745-4CA6-806E-756C5CAB1799}" destId="{9803A858-EA2F-4D35-B2CE-57A51FA3B9ED}" srcOrd="5" destOrd="0" presId="urn:microsoft.com/office/officeart/2005/8/layout/radial2"/>
    <dgm:cxn modelId="{DA375C4B-49C0-4C1A-907B-A990E1BA694D}" type="presParOf" srcId="{B34AF023-6745-4CA6-806E-756C5CAB1799}" destId="{7AFAD1FE-253C-462E-8C68-0D4EF030299C}" srcOrd="6" destOrd="0" presId="urn:microsoft.com/office/officeart/2005/8/layout/radial2"/>
    <dgm:cxn modelId="{AD51AE61-62FC-43A3-95E3-FE2D223A09FA}" type="presParOf" srcId="{7AFAD1FE-253C-462E-8C68-0D4EF030299C}" destId="{D3229206-466D-4BCA-90B5-E72EE1AAF2BE}" srcOrd="0" destOrd="0" presId="urn:microsoft.com/office/officeart/2005/8/layout/radial2"/>
    <dgm:cxn modelId="{6AA7463A-C63C-4863-9607-81919A44EC3A}" type="presParOf" srcId="{7AFAD1FE-253C-462E-8C68-0D4EF030299C}" destId="{0C32264F-7175-4365-BA57-97DE157FADE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2AFC1-86E2-4083-840F-7E8E5BEFEAFF}" type="doc">
      <dgm:prSet loTypeId="urn:microsoft.com/office/officeart/2005/8/layout/venn1" loCatId="relationship" qsTypeId="urn:microsoft.com/office/officeart/2005/8/quickstyle/3d1" qsCatId="3D" csTypeId="urn:microsoft.com/office/officeart/2005/8/colors/colorful4" csCatId="colorful" phldr="1"/>
      <dgm:spPr/>
    </dgm:pt>
    <dgm:pt modelId="{4BBA4662-01C2-472C-8FE3-42929B4385DA}" type="pres">
      <dgm:prSet presAssocID="{04C2AFC1-86E2-4083-840F-7E8E5BEFEAFF}" presName="compositeShape" presStyleCnt="0">
        <dgm:presLayoutVars>
          <dgm:chMax val="7"/>
          <dgm:dir/>
          <dgm:resizeHandles val="exact"/>
        </dgm:presLayoutVars>
      </dgm:prSet>
      <dgm:spPr/>
    </dgm:pt>
  </dgm:ptLst>
  <dgm:cxnLst>
    <dgm:cxn modelId="{42759BBC-00AD-40C7-A002-A6A27331669C}" type="presOf" srcId="{04C2AFC1-86E2-4083-840F-7E8E5BEFEAFF}" destId="{4BBA4662-01C2-472C-8FE3-42929B4385DA}"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FB2B4E-080B-4CC8-8B3B-39ECCE942D22}" type="doc">
      <dgm:prSet loTypeId="urn:microsoft.com/office/officeart/2005/8/layout/hierarchy1" loCatId="hierarchy" qsTypeId="urn:microsoft.com/office/officeart/2005/8/quickstyle/simple1#5" qsCatId="simple" csTypeId="urn:microsoft.com/office/officeart/2005/8/colors/accent1_2#5" csCatId="accent1" phldr="1"/>
      <dgm:spPr/>
      <dgm:t>
        <a:bodyPr/>
        <a:lstStyle/>
        <a:p>
          <a:endParaRPr lang="ru-RU"/>
        </a:p>
      </dgm:t>
    </dgm:pt>
    <dgm:pt modelId="{B51B600F-A9B8-487E-8F64-62E4935F9890}">
      <dgm:prSet phldrT="[Текст]" custT="1"/>
      <dgm:spPr/>
      <dgm:t>
        <a:bodyPr/>
        <a:lstStyle/>
        <a:p>
          <a:r>
            <a:rPr lang="ru-RU" sz="2000" dirty="0"/>
            <a:t>На 01.01.</a:t>
          </a:r>
          <a:r>
            <a:rPr lang="ru-RU" sz="2000" dirty="0">
              <a:solidFill>
                <a:srgbClr val="FF0000"/>
              </a:solidFill>
            </a:rPr>
            <a:t>2022 г.</a:t>
          </a:r>
        </a:p>
        <a:p>
          <a:r>
            <a:rPr lang="ru-RU" sz="2000" dirty="0"/>
            <a:t>0,0</a:t>
          </a:r>
        </a:p>
      </dgm:t>
    </dgm:pt>
    <dgm:pt modelId="{D21CAD98-1A82-4EBE-A8AE-9FD51AB68D65}" type="parTrans" cxnId="{D63E8147-ECEB-4E0E-A5E6-6B71DF2AE43E}">
      <dgm:prSet/>
      <dgm:spPr/>
      <dgm:t>
        <a:bodyPr/>
        <a:lstStyle/>
        <a:p>
          <a:endParaRPr lang="ru-RU"/>
        </a:p>
      </dgm:t>
    </dgm:pt>
    <dgm:pt modelId="{3418CA09-02BF-4551-92FE-E1F54A77DC8F}" type="sibTrans" cxnId="{D63E8147-ECEB-4E0E-A5E6-6B71DF2AE43E}">
      <dgm:prSet/>
      <dgm:spPr/>
      <dgm:t>
        <a:bodyPr/>
        <a:lstStyle/>
        <a:p>
          <a:endParaRPr lang="ru-RU"/>
        </a:p>
      </dgm:t>
    </dgm:pt>
    <dgm:pt modelId="{8A9D7CB1-B6B2-42BF-B043-ADF1C5BEE41A}" type="pres">
      <dgm:prSet presAssocID="{BAFB2B4E-080B-4CC8-8B3B-39ECCE942D22}" presName="hierChild1" presStyleCnt="0">
        <dgm:presLayoutVars>
          <dgm:chPref val="1"/>
          <dgm:dir/>
          <dgm:animOne val="branch"/>
          <dgm:animLvl val="lvl"/>
          <dgm:resizeHandles/>
        </dgm:presLayoutVars>
      </dgm:prSet>
      <dgm:spPr/>
    </dgm:pt>
    <dgm:pt modelId="{4DC3E8D1-C231-4A4D-917C-38B43682E58B}" type="pres">
      <dgm:prSet presAssocID="{B51B600F-A9B8-487E-8F64-62E4935F9890}" presName="hierRoot1" presStyleCnt="0"/>
      <dgm:spPr/>
    </dgm:pt>
    <dgm:pt modelId="{296F9EAE-A02C-4A9A-930F-1CACA7AD5C6D}" type="pres">
      <dgm:prSet presAssocID="{B51B600F-A9B8-487E-8F64-62E4935F9890}" presName="composite" presStyleCnt="0"/>
      <dgm:spPr/>
    </dgm:pt>
    <dgm:pt modelId="{65F8D749-9F3F-4F42-8516-FD61BA029C40}" type="pres">
      <dgm:prSet presAssocID="{B51B600F-A9B8-487E-8F64-62E4935F9890}" presName="background" presStyleLbl="node0" presStyleIdx="0" presStyleCnt="1"/>
      <dgm:spPr/>
    </dgm:pt>
    <dgm:pt modelId="{9C7753FC-881D-4807-9196-A6AA45F75C92}" type="pres">
      <dgm:prSet presAssocID="{B51B600F-A9B8-487E-8F64-62E4935F9890}" presName="text" presStyleLbl="fgAcc0" presStyleIdx="0" presStyleCnt="1">
        <dgm:presLayoutVars>
          <dgm:chPref val="3"/>
        </dgm:presLayoutVars>
      </dgm:prSet>
      <dgm:spPr/>
    </dgm:pt>
    <dgm:pt modelId="{1E3CA534-0259-4EC2-A248-3989B9EE3587}" type="pres">
      <dgm:prSet presAssocID="{B51B600F-A9B8-487E-8F64-62E4935F9890}" presName="hierChild2" presStyleCnt="0"/>
      <dgm:spPr/>
    </dgm:pt>
  </dgm:ptLst>
  <dgm:cxnLst>
    <dgm:cxn modelId="{D63E8147-ECEB-4E0E-A5E6-6B71DF2AE43E}" srcId="{BAFB2B4E-080B-4CC8-8B3B-39ECCE942D22}" destId="{B51B600F-A9B8-487E-8F64-62E4935F9890}" srcOrd="0" destOrd="0" parTransId="{D21CAD98-1A82-4EBE-A8AE-9FD51AB68D65}" sibTransId="{3418CA09-02BF-4551-92FE-E1F54A77DC8F}"/>
    <dgm:cxn modelId="{C9087E6F-5E24-467C-A377-3F70D0FC3149}" type="presOf" srcId="{BAFB2B4E-080B-4CC8-8B3B-39ECCE942D22}" destId="{8A9D7CB1-B6B2-42BF-B043-ADF1C5BEE41A}" srcOrd="0" destOrd="0" presId="urn:microsoft.com/office/officeart/2005/8/layout/hierarchy1"/>
    <dgm:cxn modelId="{A83252C4-97C4-404C-96A8-ABFE3F610C1C}" type="presOf" srcId="{B51B600F-A9B8-487E-8F64-62E4935F9890}" destId="{9C7753FC-881D-4807-9196-A6AA45F75C92}" srcOrd="0" destOrd="0" presId="urn:microsoft.com/office/officeart/2005/8/layout/hierarchy1"/>
    <dgm:cxn modelId="{ACB75F3F-3993-46D6-9531-2C3001F437BE}" type="presParOf" srcId="{8A9D7CB1-B6B2-42BF-B043-ADF1C5BEE41A}" destId="{4DC3E8D1-C231-4A4D-917C-38B43682E58B}" srcOrd="0" destOrd="0" presId="urn:microsoft.com/office/officeart/2005/8/layout/hierarchy1"/>
    <dgm:cxn modelId="{157BF90F-3AA4-4B89-92FA-118419657FFC}" type="presParOf" srcId="{4DC3E8D1-C231-4A4D-917C-38B43682E58B}" destId="{296F9EAE-A02C-4A9A-930F-1CACA7AD5C6D}" srcOrd="0" destOrd="0" presId="urn:microsoft.com/office/officeart/2005/8/layout/hierarchy1"/>
    <dgm:cxn modelId="{D58D50C1-3E33-4FC6-A013-6B3AAA2A4E1A}" type="presParOf" srcId="{296F9EAE-A02C-4A9A-930F-1CACA7AD5C6D}" destId="{65F8D749-9F3F-4F42-8516-FD61BA029C40}" srcOrd="0" destOrd="0" presId="urn:microsoft.com/office/officeart/2005/8/layout/hierarchy1"/>
    <dgm:cxn modelId="{F4EFC3A3-E8CE-4857-B71C-74998A17FF44}" type="presParOf" srcId="{296F9EAE-A02C-4A9A-930F-1CACA7AD5C6D}" destId="{9C7753FC-881D-4807-9196-A6AA45F75C92}" srcOrd="1" destOrd="0" presId="urn:microsoft.com/office/officeart/2005/8/layout/hierarchy1"/>
    <dgm:cxn modelId="{E35FF738-4599-4576-BF0B-5BCBEF701405}" type="presParOf" srcId="{4DC3E8D1-C231-4A4D-917C-38B43682E58B}" destId="{1E3CA534-0259-4EC2-A248-3989B9EE35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FB2B4E-080B-4CC8-8B3B-39ECCE942D22}" type="doc">
      <dgm:prSet loTypeId="urn:microsoft.com/office/officeart/2005/8/layout/hierarchy1" loCatId="hierarchy" qsTypeId="urn:microsoft.com/office/officeart/2005/8/quickstyle/simple1#7" qsCatId="simple" csTypeId="urn:microsoft.com/office/officeart/2005/8/colors/accent1_2#7" csCatId="accent1" phldr="1"/>
      <dgm:spPr/>
      <dgm:t>
        <a:bodyPr/>
        <a:lstStyle/>
        <a:p>
          <a:endParaRPr lang="ru-RU"/>
        </a:p>
      </dgm:t>
    </dgm:pt>
    <dgm:pt modelId="{B51B600F-A9B8-487E-8F64-62E4935F9890}">
      <dgm:prSet phldrT="[Текст]" custT="1"/>
      <dgm:spPr/>
      <dgm:t>
        <a:bodyPr/>
        <a:lstStyle/>
        <a:p>
          <a:r>
            <a:rPr lang="ru-RU" sz="2000" dirty="0"/>
            <a:t>На 01.01.</a:t>
          </a:r>
          <a:r>
            <a:rPr lang="ru-RU" sz="2000" dirty="0">
              <a:solidFill>
                <a:srgbClr val="FF0000"/>
              </a:solidFill>
            </a:rPr>
            <a:t>2023 г.</a:t>
          </a:r>
        </a:p>
        <a:p>
          <a:r>
            <a:rPr lang="ru-RU" sz="2000" dirty="0"/>
            <a:t>0,0</a:t>
          </a:r>
        </a:p>
      </dgm:t>
    </dgm:pt>
    <dgm:pt modelId="{D21CAD98-1A82-4EBE-A8AE-9FD51AB68D65}" type="parTrans" cxnId="{D63E8147-ECEB-4E0E-A5E6-6B71DF2AE43E}">
      <dgm:prSet/>
      <dgm:spPr/>
      <dgm:t>
        <a:bodyPr/>
        <a:lstStyle/>
        <a:p>
          <a:endParaRPr lang="ru-RU"/>
        </a:p>
      </dgm:t>
    </dgm:pt>
    <dgm:pt modelId="{3418CA09-02BF-4551-92FE-E1F54A77DC8F}" type="sibTrans" cxnId="{D63E8147-ECEB-4E0E-A5E6-6B71DF2AE43E}">
      <dgm:prSet/>
      <dgm:spPr/>
      <dgm:t>
        <a:bodyPr/>
        <a:lstStyle/>
        <a:p>
          <a:endParaRPr lang="ru-RU"/>
        </a:p>
      </dgm:t>
    </dgm:pt>
    <dgm:pt modelId="{8A9D7CB1-B6B2-42BF-B043-ADF1C5BEE41A}" type="pres">
      <dgm:prSet presAssocID="{BAFB2B4E-080B-4CC8-8B3B-39ECCE942D22}" presName="hierChild1" presStyleCnt="0">
        <dgm:presLayoutVars>
          <dgm:chPref val="1"/>
          <dgm:dir/>
          <dgm:animOne val="branch"/>
          <dgm:animLvl val="lvl"/>
          <dgm:resizeHandles/>
        </dgm:presLayoutVars>
      </dgm:prSet>
      <dgm:spPr/>
    </dgm:pt>
    <dgm:pt modelId="{4DC3E8D1-C231-4A4D-917C-38B43682E58B}" type="pres">
      <dgm:prSet presAssocID="{B51B600F-A9B8-487E-8F64-62E4935F9890}" presName="hierRoot1" presStyleCnt="0"/>
      <dgm:spPr/>
    </dgm:pt>
    <dgm:pt modelId="{296F9EAE-A02C-4A9A-930F-1CACA7AD5C6D}" type="pres">
      <dgm:prSet presAssocID="{B51B600F-A9B8-487E-8F64-62E4935F9890}" presName="composite" presStyleCnt="0"/>
      <dgm:spPr/>
    </dgm:pt>
    <dgm:pt modelId="{65F8D749-9F3F-4F42-8516-FD61BA029C40}" type="pres">
      <dgm:prSet presAssocID="{B51B600F-A9B8-487E-8F64-62E4935F9890}" presName="background" presStyleLbl="node0" presStyleIdx="0" presStyleCnt="1"/>
      <dgm:spPr/>
    </dgm:pt>
    <dgm:pt modelId="{9C7753FC-881D-4807-9196-A6AA45F75C92}" type="pres">
      <dgm:prSet presAssocID="{B51B600F-A9B8-487E-8F64-62E4935F9890}" presName="text" presStyleLbl="fgAcc0" presStyleIdx="0" presStyleCnt="1">
        <dgm:presLayoutVars>
          <dgm:chPref val="3"/>
        </dgm:presLayoutVars>
      </dgm:prSet>
      <dgm:spPr/>
    </dgm:pt>
    <dgm:pt modelId="{1E3CA534-0259-4EC2-A248-3989B9EE3587}" type="pres">
      <dgm:prSet presAssocID="{B51B600F-A9B8-487E-8F64-62E4935F9890}" presName="hierChild2" presStyleCnt="0"/>
      <dgm:spPr/>
    </dgm:pt>
  </dgm:ptLst>
  <dgm:cxnLst>
    <dgm:cxn modelId="{D63E8147-ECEB-4E0E-A5E6-6B71DF2AE43E}" srcId="{BAFB2B4E-080B-4CC8-8B3B-39ECCE942D22}" destId="{B51B600F-A9B8-487E-8F64-62E4935F9890}" srcOrd="0" destOrd="0" parTransId="{D21CAD98-1A82-4EBE-A8AE-9FD51AB68D65}" sibTransId="{3418CA09-02BF-4551-92FE-E1F54A77DC8F}"/>
    <dgm:cxn modelId="{5A83B56F-64EA-4B5B-A775-3F147C0A94EF}" type="presOf" srcId="{BAFB2B4E-080B-4CC8-8B3B-39ECCE942D22}" destId="{8A9D7CB1-B6B2-42BF-B043-ADF1C5BEE41A}" srcOrd="0" destOrd="0" presId="urn:microsoft.com/office/officeart/2005/8/layout/hierarchy1"/>
    <dgm:cxn modelId="{E1E96696-9F3D-4A31-9689-BB40F372C6A3}" type="presOf" srcId="{B51B600F-A9B8-487E-8F64-62E4935F9890}" destId="{9C7753FC-881D-4807-9196-A6AA45F75C92}" srcOrd="0" destOrd="0" presId="urn:microsoft.com/office/officeart/2005/8/layout/hierarchy1"/>
    <dgm:cxn modelId="{E54538B6-F9B7-4913-8E72-78F7C10BE9D6}" type="presParOf" srcId="{8A9D7CB1-B6B2-42BF-B043-ADF1C5BEE41A}" destId="{4DC3E8D1-C231-4A4D-917C-38B43682E58B}" srcOrd="0" destOrd="0" presId="urn:microsoft.com/office/officeart/2005/8/layout/hierarchy1"/>
    <dgm:cxn modelId="{ED617EFE-FD47-48E6-B7FE-C90212F02541}" type="presParOf" srcId="{4DC3E8D1-C231-4A4D-917C-38B43682E58B}" destId="{296F9EAE-A02C-4A9A-930F-1CACA7AD5C6D}" srcOrd="0" destOrd="0" presId="urn:microsoft.com/office/officeart/2005/8/layout/hierarchy1"/>
    <dgm:cxn modelId="{C41ECD4E-F0BB-48EE-AA78-D7AA637D8389}" type="presParOf" srcId="{296F9EAE-A02C-4A9A-930F-1CACA7AD5C6D}" destId="{65F8D749-9F3F-4F42-8516-FD61BA029C40}" srcOrd="0" destOrd="0" presId="urn:microsoft.com/office/officeart/2005/8/layout/hierarchy1"/>
    <dgm:cxn modelId="{293327BD-EB47-4C85-88C3-E22BD525334C}" type="presParOf" srcId="{296F9EAE-A02C-4A9A-930F-1CACA7AD5C6D}" destId="{9C7753FC-881D-4807-9196-A6AA45F75C92}" srcOrd="1" destOrd="0" presId="urn:microsoft.com/office/officeart/2005/8/layout/hierarchy1"/>
    <dgm:cxn modelId="{E0BEC9E7-40C3-4C02-9458-E8E4510E464A}" type="presParOf" srcId="{4DC3E8D1-C231-4A4D-917C-38B43682E58B}" destId="{1E3CA534-0259-4EC2-A248-3989B9EE358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FB2B4E-080B-4CC8-8B3B-39ECCE942D22}" type="doc">
      <dgm:prSet loTypeId="urn:microsoft.com/office/officeart/2005/8/layout/hierarchy1" loCatId="hierarchy" qsTypeId="urn:microsoft.com/office/officeart/2005/8/quickstyle/simple1#8" qsCatId="simple" csTypeId="urn:microsoft.com/office/officeart/2005/8/colors/accent1_2#8" csCatId="accent1" phldr="1"/>
      <dgm:spPr/>
      <dgm:t>
        <a:bodyPr/>
        <a:lstStyle/>
        <a:p>
          <a:endParaRPr lang="ru-RU"/>
        </a:p>
      </dgm:t>
    </dgm:pt>
    <dgm:pt modelId="{B51B600F-A9B8-487E-8F64-62E4935F9890}">
      <dgm:prSet phldrT="[Текст]" custT="1"/>
      <dgm:spPr/>
      <dgm:t>
        <a:bodyPr/>
        <a:lstStyle/>
        <a:p>
          <a:r>
            <a:rPr lang="ru-RU" sz="2000" dirty="0"/>
            <a:t>На 01.01.</a:t>
          </a:r>
          <a:r>
            <a:rPr lang="ru-RU" sz="2000" dirty="0">
              <a:solidFill>
                <a:srgbClr val="FF0000"/>
              </a:solidFill>
            </a:rPr>
            <a:t>2024 г.</a:t>
          </a:r>
        </a:p>
        <a:p>
          <a:r>
            <a:rPr lang="ru-RU" sz="2000" dirty="0"/>
            <a:t>0,0</a:t>
          </a:r>
        </a:p>
      </dgm:t>
    </dgm:pt>
    <dgm:pt modelId="{D21CAD98-1A82-4EBE-A8AE-9FD51AB68D65}" type="parTrans" cxnId="{D63E8147-ECEB-4E0E-A5E6-6B71DF2AE43E}">
      <dgm:prSet/>
      <dgm:spPr/>
      <dgm:t>
        <a:bodyPr/>
        <a:lstStyle/>
        <a:p>
          <a:endParaRPr lang="ru-RU"/>
        </a:p>
      </dgm:t>
    </dgm:pt>
    <dgm:pt modelId="{3418CA09-02BF-4551-92FE-E1F54A77DC8F}" type="sibTrans" cxnId="{D63E8147-ECEB-4E0E-A5E6-6B71DF2AE43E}">
      <dgm:prSet/>
      <dgm:spPr/>
      <dgm:t>
        <a:bodyPr/>
        <a:lstStyle/>
        <a:p>
          <a:endParaRPr lang="ru-RU"/>
        </a:p>
      </dgm:t>
    </dgm:pt>
    <dgm:pt modelId="{8A9D7CB1-B6B2-42BF-B043-ADF1C5BEE41A}" type="pres">
      <dgm:prSet presAssocID="{BAFB2B4E-080B-4CC8-8B3B-39ECCE942D22}" presName="hierChild1" presStyleCnt="0">
        <dgm:presLayoutVars>
          <dgm:chPref val="1"/>
          <dgm:dir/>
          <dgm:animOne val="branch"/>
          <dgm:animLvl val="lvl"/>
          <dgm:resizeHandles/>
        </dgm:presLayoutVars>
      </dgm:prSet>
      <dgm:spPr/>
    </dgm:pt>
    <dgm:pt modelId="{4DC3E8D1-C231-4A4D-917C-38B43682E58B}" type="pres">
      <dgm:prSet presAssocID="{B51B600F-A9B8-487E-8F64-62E4935F9890}" presName="hierRoot1" presStyleCnt="0"/>
      <dgm:spPr/>
    </dgm:pt>
    <dgm:pt modelId="{296F9EAE-A02C-4A9A-930F-1CACA7AD5C6D}" type="pres">
      <dgm:prSet presAssocID="{B51B600F-A9B8-487E-8F64-62E4935F9890}" presName="composite" presStyleCnt="0"/>
      <dgm:spPr/>
    </dgm:pt>
    <dgm:pt modelId="{65F8D749-9F3F-4F42-8516-FD61BA029C40}" type="pres">
      <dgm:prSet presAssocID="{B51B600F-A9B8-487E-8F64-62E4935F9890}" presName="background" presStyleLbl="node0" presStyleIdx="0" presStyleCnt="1"/>
      <dgm:spPr/>
    </dgm:pt>
    <dgm:pt modelId="{9C7753FC-881D-4807-9196-A6AA45F75C92}" type="pres">
      <dgm:prSet presAssocID="{B51B600F-A9B8-487E-8F64-62E4935F9890}" presName="text" presStyleLbl="fgAcc0" presStyleIdx="0" presStyleCnt="1">
        <dgm:presLayoutVars>
          <dgm:chPref val="3"/>
        </dgm:presLayoutVars>
      </dgm:prSet>
      <dgm:spPr/>
    </dgm:pt>
    <dgm:pt modelId="{1E3CA534-0259-4EC2-A248-3989B9EE3587}" type="pres">
      <dgm:prSet presAssocID="{B51B600F-A9B8-487E-8F64-62E4935F9890}" presName="hierChild2" presStyleCnt="0"/>
      <dgm:spPr/>
    </dgm:pt>
  </dgm:ptLst>
  <dgm:cxnLst>
    <dgm:cxn modelId="{F7225D33-54AC-4830-8B31-C7C4A4BC2389}" type="presOf" srcId="{BAFB2B4E-080B-4CC8-8B3B-39ECCE942D22}" destId="{8A9D7CB1-B6B2-42BF-B043-ADF1C5BEE41A}" srcOrd="0" destOrd="0" presId="urn:microsoft.com/office/officeart/2005/8/layout/hierarchy1"/>
    <dgm:cxn modelId="{D63E8147-ECEB-4E0E-A5E6-6B71DF2AE43E}" srcId="{BAFB2B4E-080B-4CC8-8B3B-39ECCE942D22}" destId="{B51B600F-A9B8-487E-8F64-62E4935F9890}" srcOrd="0" destOrd="0" parTransId="{D21CAD98-1A82-4EBE-A8AE-9FD51AB68D65}" sibTransId="{3418CA09-02BF-4551-92FE-E1F54A77DC8F}"/>
    <dgm:cxn modelId="{65F989A3-3236-461D-A8CF-38A494B79107}" type="presOf" srcId="{B51B600F-A9B8-487E-8F64-62E4935F9890}" destId="{9C7753FC-881D-4807-9196-A6AA45F75C92}" srcOrd="0" destOrd="0" presId="urn:microsoft.com/office/officeart/2005/8/layout/hierarchy1"/>
    <dgm:cxn modelId="{A96C9F74-60C3-471C-971B-D58762353305}" type="presParOf" srcId="{8A9D7CB1-B6B2-42BF-B043-ADF1C5BEE41A}" destId="{4DC3E8D1-C231-4A4D-917C-38B43682E58B}" srcOrd="0" destOrd="0" presId="urn:microsoft.com/office/officeart/2005/8/layout/hierarchy1"/>
    <dgm:cxn modelId="{69D42056-64C4-4F0B-A399-550EAC53DF3A}" type="presParOf" srcId="{4DC3E8D1-C231-4A4D-917C-38B43682E58B}" destId="{296F9EAE-A02C-4A9A-930F-1CACA7AD5C6D}" srcOrd="0" destOrd="0" presId="urn:microsoft.com/office/officeart/2005/8/layout/hierarchy1"/>
    <dgm:cxn modelId="{2B2DF484-5248-4D6B-B867-FC599F9F82F3}" type="presParOf" srcId="{296F9EAE-A02C-4A9A-930F-1CACA7AD5C6D}" destId="{65F8D749-9F3F-4F42-8516-FD61BA029C40}" srcOrd="0" destOrd="0" presId="urn:microsoft.com/office/officeart/2005/8/layout/hierarchy1"/>
    <dgm:cxn modelId="{E7922740-58FE-408E-ACCB-FED49AC284D8}" type="presParOf" srcId="{296F9EAE-A02C-4A9A-930F-1CACA7AD5C6D}" destId="{9C7753FC-881D-4807-9196-A6AA45F75C92}" srcOrd="1" destOrd="0" presId="urn:microsoft.com/office/officeart/2005/8/layout/hierarchy1"/>
    <dgm:cxn modelId="{E39DC146-8905-49CE-9EB3-42C696A1B3F6}" type="presParOf" srcId="{4DC3E8D1-C231-4A4D-917C-38B43682E58B}" destId="{1E3CA534-0259-4EC2-A248-3989B9EE3587}"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E688-B09C-4351-9A11-322848A822E7}">
      <dsp:nvSpPr>
        <dsp:cNvPr id="0" name=""/>
        <dsp:cNvSpPr/>
      </dsp:nvSpPr>
      <dsp:spPr>
        <a:xfrm>
          <a:off x="1928814" y="17"/>
          <a:ext cx="4140625" cy="3711979"/>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Constantia" pitchFamily="18" charset="0"/>
            </a:rPr>
            <a:t>БЮДЖЕТ</a:t>
          </a:r>
        </a:p>
      </dsp:txBody>
      <dsp:txXfrm>
        <a:off x="2535194" y="543624"/>
        <a:ext cx="2927865" cy="2624765"/>
      </dsp:txXfrm>
    </dsp:sp>
    <dsp:sp modelId="{439D0571-A5BC-494E-BCB3-996461C42B8B}">
      <dsp:nvSpPr>
        <dsp:cNvPr id="0" name=""/>
        <dsp:cNvSpPr/>
      </dsp:nvSpPr>
      <dsp:spPr>
        <a:xfrm>
          <a:off x="0" y="1500188"/>
          <a:ext cx="3073138" cy="2784700"/>
        </a:xfrm>
        <a:prstGeom prst="ellipse">
          <a:avLst/>
        </a:prstGeom>
        <a:solidFill>
          <a:schemeClr val="accent2">
            <a:alpha val="50000"/>
            <a:hueOff val="-10081593"/>
            <a:satOff val="4384"/>
            <a:lumOff val="127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ГРАЖДАНИН </a:t>
          </a:r>
        </a:p>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как налогоплательщик</a:t>
          </a:r>
          <a:endParaRPr lang="ru-RU" sz="1800" b="1" kern="1200" dirty="0"/>
        </a:p>
      </dsp:txBody>
      <dsp:txXfrm>
        <a:off x="450051" y="1907998"/>
        <a:ext cx="2173036" cy="1969080"/>
      </dsp:txXfrm>
    </dsp:sp>
    <dsp:sp modelId="{C252B990-42CF-4FED-9F9C-EB7E325A7ACE}">
      <dsp:nvSpPr>
        <dsp:cNvPr id="0" name=""/>
        <dsp:cNvSpPr/>
      </dsp:nvSpPr>
      <dsp:spPr>
        <a:xfrm>
          <a:off x="4784920" y="1571578"/>
          <a:ext cx="3358979" cy="2787594"/>
        </a:xfrm>
        <a:prstGeom prst="ellipse">
          <a:avLst/>
        </a:prstGeom>
        <a:solidFill>
          <a:schemeClr val="accent2">
            <a:alpha val="50000"/>
            <a:hueOff val="-20163186"/>
            <a:satOff val="8769"/>
            <a:lumOff val="255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ГРАЖДАНИН </a:t>
          </a:r>
        </a:p>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как получатель социальных гарантий</a:t>
          </a:r>
          <a:endParaRPr lang="ru-RU" sz="1800" b="1" kern="1200" dirty="0"/>
        </a:p>
      </dsp:txBody>
      <dsp:txXfrm>
        <a:off x="5276831" y="1979812"/>
        <a:ext cx="2375157" cy="197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3A858-EA2F-4D35-B2CE-57A51FA3B9ED}">
      <dsp:nvSpPr>
        <dsp:cNvPr id="0" name=""/>
        <dsp:cNvSpPr/>
      </dsp:nvSpPr>
      <dsp:spPr>
        <a:xfrm rot="1988289">
          <a:off x="5406043" y="5107588"/>
          <a:ext cx="2291651" cy="43286"/>
        </a:xfrm>
        <a:custGeom>
          <a:avLst/>
          <a:gdLst/>
          <a:ahLst/>
          <a:cxnLst/>
          <a:rect l="0" t="0" r="0" b="0"/>
          <a:pathLst>
            <a:path>
              <a:moveTo>
                <a:pt x="0" y="21643"/>
              </a:moveTo>
              <a:lnTo>
                <a:pt x="2291651" y="21643"/>
              </a:lnTo>
            </a:path>
          </a:pathLst>
        </a:custGeom>
        <a:noFill/>
        <a:ln w="55000" cap="flat" cmpd="thickThin"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4B358EB7-9D1A-4EDC-8274-30245897615B}">
      <dsp:nvSpPr>
        <dsp:cNvPr id="0" name=""/>
        <dsp:cNvSpPr/>
      </dsp:nvSpPr>
      <dsp:spPr>
        <a:xfrm rot="21329232">
          <a:off x="5589474" y="3482817"/>
          <a:ext cx="1891320" cy="43286"/>
        </a:xfrm>
        <a:custGeom>
          <a:avLst/>
          <a:gdLst/>
          <a:ahLst/>
          <a:cxnLst/>
          <a:rect l="0" t="0" r="0" b="0"/>
          <a:pathLst>
            <a:path>
              <a:moveTo>
                <a:pt x="0" y="21643"/>
              </a:moveTo>
              <a:lnTo>
                <a:pt x="1891320" y="21643"/>
              </a:lnTo>
            </a:path>
          </a:pathLst>
        </a:custGeom>
        <a:noFill/>
        <a:ln w="55000" cap="flat" cmpd="thickThin"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06A0C32-80D9-4A6C-8E63-55A3A62890FA}">
      <dsp:nvSpPr>
        <dsp:cNvPr id="0" name=""/>
        <dsp:cNvSpPr/>
      </dsp:nvSpPr>
      <dsp:spPr>
        <a:xfrm rot="19029628">
          <a:off x="5447296" y="2116109"/>
          <a:ext cx="1088028" cy="43286"/>
        </a:xfrm>
        <a:custGeom>
          <a:avLst/>
          <a:gdLst/>
          <a:ahLst/>
          <a:cxnLst/>
          <a:rect l="0" t="0" r="0" b="0"/>
          <a:pathLst>
            <a:path>
              <a:moveTo>
                <a:pt x="0" y="21643"/>
              </a:moveTo>
              <a:lnTo>
                <a:pt x="1088028" y="21643"/>
              </a:lnTo>
            </a:path>
          </a:pathLst>
        </a:custGeom>
        <a:noFill/>
        <a:ln w="55000" cap="flat" cmpd="thickThin"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058C48D4-A2A6-4746-93EE-33AB12C14FA2}">
      <dsp:nvSpPr>
        <dsp:cNvPr id="0" name=""/>
        <dsp:cNvSpPr/>
      </dsp:nvSpPr>
      <dsp:spPr>
        <a:xfrm>
          <a:off x="3286141" y="1928813"/>
          <a:ext cx="3607653" cy="3607653"/>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DD18530-96F8-40E2-90E2-B9FECBE0E2CF}">
      <dsp:nvSpPr>
        <dsp:cNvPr id="0" name=""/>
        <dsp:cNvSpPr/>
      </dsp:nvSpPr>
      <dsp:spPr>
        <a:xfrm>
          <a:off x="6120862" y="71447"/>
          <a:ext cx="2019591" cy="20195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US" altLang="zh-CN" sz="1400" b="1" kern="1200" cap="all" spc="0" dirty="0">
              <a:ln w="0"/>
              <a:effectLst>
                <a:reflection blurRad="12700" stA="50000" endPos="50000" dist="5000" dir="5400000" sy="-100000" rotWithShape="0"/>
              </a:effectLst>
              <a:latin typeface="Times New Roman" pitchFamily="18" charset="0"/>
              <a:cs typeface="Times New Roman" pitchFamily="18" charset="0"/>
            </a:rPr>
            <a:t>НАЛОГОВЫЕ ДОХОДЫ</a:t>
          </a:r>
          <a:endParaRPr lang="ru-RU" sz="1400" kern="1200" dirty="0"/>
        </a:p>
      </dsp:txBody>
      <dsp:txXfrm>
        <a:off x="6416624" y="367209"/>
        <a:ext cx="1428067" cy="1428067"/>
      </dsp:txXfrm>
    </dsp:sp>
    <dsp:sp modelId="{DB1A4D6C-27C7-42D6-92F0-29D5E05319FF}">
      <dsp:nvSpPr>
        <dsp:cNvPr id="0" name=""/>
        <dsp:cNvSpPr/>
      </dsp:nvSpPr>
      <dsp:spPr>
        <a:xfrm>
          <a:off x="7474507" y="2262601"/>
          <a:ext cx="2164592" cy="216459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US" altLang="zh-CN" sz="1400" b="1" kern="1200" cap="all" spc="0" dirty="0">
              <a:ln w="0"/>
              <a:effectLst>
                <a:reflection blurRad="12700" stA="50000" endPos="50000" dist="5000" dir="5400000" sy="-100000" rotWithShape="0"/>
              </a:effectLst>
              <a:latin typeface="Times New Roman" pitchFamily="18" charset="0"/>
              <a:cs typeface="Times New Roman" pitchFamily="18" charset="0"/>
            </a:rPr>
            <a:t>НЕНАЛОГОВЫЕ ДОХОДЫ</a:t>
          </a:r>
          <a:endParaRPr lang="ru-RU" sz="1400" kern="1200" dirty="0"/>
        </a:p>
      </dsp:txBody>
      <dsp:txXfrm>
        <a:off x="7791504" y="2579598"/>
        <a:ext cx="1530598" cy="1530598"/>
      </dsp:txXfrm>
    </dsp:sp>
    <dsp:sp modelId="{D3229206-466D-4BCA-90B5-E72EE1AAF2BE}">
      <dsp:nvSpPr>
        <dsp:cNvPr id="0" name=""/>
        <dsp:cNvSpPr/>
      </dsp:nvSpPr>
      <dsp:spPr>
        <a:xfrm>
          <a:off x="7335301" y="5264959"/>
          <a:ext cx="2164592" cy="216459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altLang="zh-CN" sz="1200" b="1" kern="1200" dirty="0">
              <a:ln/>
              <a:latin typeface="Times New Roman" pitchFamily="18" charset="0"/>
              <a:cs typeface="Times New Roman" pitchFamily="18" charset="0"/>
            </a:rPr>
            <a:t>БЕЗВОЗМЕЗДНЫЕ</a:t>
          </a:r>
        </a:p>
        <a:p>
          <a:pPr marL="0" lvl="0" indent="0" algn="ctr" defTabSz="533400">
            <a:lnSpc>
              <a:spcPct val="90000"/>
            </a:lnSpc>
            <a:spcBef>
              <a:spcPct val="0"/>
            </a:spcBef>
            <a:spcAft>
              <a:spcPct val="35000"/>
            </a:spcAft>
            <a:buNone/>
          </a:pPr>
          <a:r>
            <a:rPr lang="en-US" altLang="zh-CN" sz="1200" b="1" kern="1200" dirty="0">
              <a:ln/>
              <a:latin typeface="Times New Roman" pitchFamily="18" charset="0"/>
              <a:cs typeface="Times New Roman" pitchFamily="18" charset="0"/>
            </a:rPr>
            <a:t>ПОСТУПЛЕНИЯ</a:t>
          </a:r>
          <a:endParaRPr lang="ru-RU" sz="1200" kern="1200" dirty="0"/>
        </a:p>
      </dsp:txBody>
      <dsp:txXfrm>
        <a:off x="7652298" y="5581956"/>
        <a:ext cx="1530598" cy="1530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D749-9F3F-4F42-8516-FD61BA029C40}">
      <dsp:nvSpPr>
        <dsp:cNvPr id="0" name=""/>
        <dsp:cNvSpPr/>
      </dsp:nvSpPr>
      <dsp:spPr>
        <a:xfrm>
          <a:off x="0" y="270"/>
          <a:ext cx="2916324" cy="18518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753FC-881D-4807-9196-A6AA45F75C92}">
      <dsp:nvSpPr>
        <dsp:cNvPr id="0" name=""/>
        <dsp:cNvSpPr/>
      </dsp:nvSpPr>
      <dsp:spPr>
        <a:xfrm>
          <a:off x="324035" y="308104"/>
          <a:ext cx="2916324" cy="18518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На 01.01.</a:t>
          </a:r>
          <a:r>
            <a:rPr lang="ru-RU" sz="2000" kern="1200" dirty="0">
              <a:solidFill>
                <a:srgbClr val="FF0000"/>
              </a:solidFill>
            </a:rPr>
            <a:t>2022 г.</a:t>
          </a:r>
        </a:p>
        <a:p>
          <a:pPr marL="0" lvl="0" indent="0" algn="ctr" defTabSz="889000">
            <a:lnSpc>
              <a:spcPct val="90000"/>
            </a:lnSpc>
            <a:spcBef>
              <a:spcPct val="0"/>
            </a:spcBef>
            <a:spcAft>
              <a:spcPct val="35000"/>
            </a:spcAft>
            <a:buNone/>
          </a:pPr>
          <a:r>
            <a:rPr lang="ru-RU" sz="2000" kern="1200" dirty="0"/>
            <a:t>0,0</a:t>
          </a:r>
        </a:p>
      </dsp:txBody>
      <dsp:txXfrm>
        <a:off x="324035" y="308104"/>
        <a:ext cx="2916324" cy="1851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D749-9F3F-4F42-8516-FD61BA029C40}">
      <dsp:nvSpPr>
        <dsp:cNvPr id="0" name=""/>
        <dsp:cNvSpPr/>
      </dsp:nvSpPr>
      <dsp:spPr>
        <a:xfrm>
          <a:off x="72078" y="334"/>
          <a:ext cx="3110619" cy="19752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753FC-881D-4807-9196-A6AA45F75C92}">
      <dsp:nvSpPr>
        <dsp:cNvPr id="0" name=""/>
        <dsp:cNvSpPr/>
      </dsp:nvSpPr>
      <dsp:spPr>
        <a:xfrm>
          <a:off x="417702" y="328678"/>
          <a:ext cx="3110619" cy="19752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На 01.01.</a:t>
          </a:r>
          <a:r>
            <a:rPr lang="ru-RU" sz="2000" kern="1200" dirty="0">
              <a:solidFill>
                <a:srgbClr val="FF0000"/>
              </a:solidFill>
            </a:rPr>
            <a:t>2023 г.</a:t>
          </a:r>
        </a:p>
        <a:p>
          <a:pPr marL="0" lvl="0" indent="0" algn="ctr" defTabSz="889000">
            <a:lnSpc>
              <a:spcPct val="90000"/>
            </a:lnSpc>
            <a:spcBef>
              <a:spcPct val="0"/>
            </a:spcBef>
            <a:spcAft>
              <a:spcPct val="35000"/>
            </a:spcAft>
            <a:buNone/>
          </a:pPr>
          <a:r>
            <a:rPr lang="ru-RU" sz="2000" kern="1200" dirty="0"/>
            <a:t>0,0</a:t>
          </a:r>
        </a:p>
      </dsp:txBody>
      <dsp:txXfrm>
        <a:off x="417702" y="328678"/>
        <a:ext cx="3110619" cy="19752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8D749-9F3F-4F42-8516-FD61BA029C40}">
      <dsp:nvSpPr>
        <dsp:cNvPr id="0" name=""/>
        <dsp:cNvSpPr/>
      </dsp:nvSpPr>
      <dsp:spPr>
        <a:xfrm>
          <a:off x="72078" y="334"/>
          <a:ext cx="3110619" cy="19752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753FC-881D-4807-9196-A6AA45F75C92}">
      <dsp:nvSpPr>
        <dsp:cNvPr id="0" name=""/>
        <dsp:cNvSpPr/>
      </dsp:nvSpPr>
      <dsp:spPr>
        <a:xfrm>
          <a:off x="417702" y="328678"/>
          <a:ext cx="3110619" cy="19752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На 01.01.</a:t>
          </a:r>
          <a:r>
            <a:rPr lang="ru-RU" sz="2000" kern="1200" dirty="0">
              <a:solidFill>
                <a:srgbClr val="FF0000"/>
              </a:solidFill>
            </a:rPr>
            <a:t>2024 г.</a:t>
          </a:r>
        </a:p>
        <a:p>
          <a:pPr marL="0" lvl="0" indent="0" algn="ctr" defTabSz="889000">
            <a:lnSpc>
              <a:spcPct val="90000"/>
            </a:lnSpc>
            <a:spcBef>
              <a:spcPct val="0"/>
            </a:spcBef>
            <a:spcAft>
              <a:spcPct val="35000"/>
            </a:spcAft>
            <a:buNone/>
          </a:pPr>
          <a:r>
            <a:rPr lang="ru-RU" sz="2000" kern="1200" dirty="0"/>
            <a:t>0,0</a:t>
          </a:r>
        </a:p>
      </dsp:txBody>
      <dsp:txXfrm>
        <a:off x="417702" y="328678"/>
        <a:ext cx="3110619" cy="197524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0.19047</cdr:x>
      <cdr:y>0.90063</cdr:y>
    </cdr:from>
    <cdr:to>
      <cdr:x>0.69981</cdr:x>
      <cdr:y>0.99028</cdr:y>
    </cdr:to>
    <cdr:pic>
      <cdr:nvPicPr>
        <cdr:cNvPr id="2" name="chart">
          <a:extLst xmlns:a="http://schemas.openxmlformats.org/drawingml/2006/main">
            <a:ext uri="{FF2B5EF4-FFF2-40B4-BE49-F238E27FC236}">
              <a16:creationId xmlns:a16="http://schemas.microsoft.com/office/drawing/2014/main" id="{98A60529-A6F3-439E-8CAB-F5F377D5CEE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14480" y="4532330"/>
          <a:ext cx="4584589" cy="451143"/>
        </a:xfrm>
        <a:prstGeom xmlns:a="http://schemas.openxmlformats.org/drawingml/2006/main" prst="rect">
          <a:avLst/>
        </a:prstGeom>
      </cdr:spPr>
    </cdr:pic>
  </cdr:relSizeAnchor>
  <cdr:relSizeAnchor xmlns:cdr="http://schemas.openxmlformats.org/drawingml/2006/chartDrawing">
    <cdr:from>
      <cdr:x>0.15079</cdr:x>
      <cdr:y>0.85804</cdr:y>
    </cdr:from>
    <cdr:to>
      <cdr:x>0.1746</cdr:x>
      <cdr:y>0.90063</cdr:y>
    </cdr:to>
    <cdr:sp macro="" textlink="">
      <cdr:nvSpPr>
        <cdr:cNvPr id="3" name="Прямоугольник 2"/>
        <cdr:cNvSpPr/>
      </cdr:nvSpPr>
      <cdr:spPr>
        <a:xfrm xmlns:a="http://schemas.openxmlformats.org/drawingml/2006/main">
          <a:off x="1357290" y="4318016"/>
          <a:ext cx="214314" cy="214314"/>
        </a:xfrm>
        <a:prstGeom xmlns:a="http://schemas.openxmlformats.org/drawingml/2006/main" prst="rect">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0.15079</cdr:x>
      <cdr:y>0.92902</cdr:y>
    </cdr:from>
    <cdr:to>
      <cdr:x>0.1746</cdr:x>
      <cdr:y>0.97161</cdr:y>
    </cdr:to>
    <cdr:sp macro="" textlink="">
      <cdr:nvSpPr>
        <cdr:cNvPr id="4" name="Прямоугольник 3"/>
        <cdr:cNvSpPr/>
      </cdr:nvSpPr>
      <cdr:spPr>
        <a:xfrm xmlns:a="http://schemas.openxmlformats.org/drawingml/2006/main">
          <a:off x="1357290" y="4675206"/>
          <a:ext cx="214314" cy="214314"/>
        </a:xfrm>
        <a:prstGeom xmlns:a="http://schemas.openxmlformats.org/drawingml/2006/main" prst="rect">
          <a:avLst/>
        </a:prstGeom>
        <a:solidFill xmlns:a="http://schemas.openxmlformats.org/drawingml/2006/main">
          <a:srgbClr val="7030A0"/>
        </a:solidFill>
        <a:ln xmlns:a="http://schemas.openxmlformats.org/drawingml/2006/main" w="55000" cap="flat" cmpd="thickThin" algn="ctr">
          <a:solidFill>
            <a:srgbClr val="7030A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0.14592</cdr:x>
      <cdr:y>0.92704</cdr:y>
    </cdr:from>
    <cdr:to>
      <cdr:x>0.206</cdr:x>
      <cdr:y>0.98026</cdr:y>
    </cdr:to>
    <cdr:sp macro="" textlink="">
      <cdr:nvSpPr>
        <cdr:cNvPr id="2" name="TextBox 1"/>
        <cdr:cNvSpPr txBox="1"/>
      </cdr:nvSpPr>
      <cdr:spPr>
        <a:xfrm xmlns:a="http://schemas.openxmlformats.org/drawingml/2006/main">
          <a:off x="1214446" y="5143536"/>
          <a:ext cx="500017" cy="29528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400" b="1"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cs typeface="+mn-cs"/>
              </a:defRPr>
            </a:lvl1pPr>
          </a:lstStyle>
          <a:p>
            <a:pPr>
              <a:defRPr/>
            </a:pPr>
            <a:fld id="{C8247DAA-F212-46A3-A03B-70753984F529}" type="datetimeFigureOut">
              <a:rPr lang="ru-RU"/>
              <a:pPr>
                <a:defRPr/>
              </a:pPr>
              <a:t>09.12.2021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cs typeface="+mn-cs"/>
              </a:defRPr>
            </a:lvl1pPr>
          </a:lstStyle>
          <a:p>
            <a:pPr>
              <a:defRPr/>
            </a:pPr>
            <a:fld id="{3E2EB8D6-99E1-41E8-910F-E6EF79D0CBFC}" type="slidenum">
              <a:rPr lang="ru-RU"/>
              <a:pPr>
                <a:defRPr/>
              </a:pPr>
              <a:t>‹#›</a:t>
            </a:fld>
            <a:endParaRPr lang="ru-RU"/>
          </a:p>
        </p:txBody>
      </p:sp>
    </p:spTree>
    <p:extLst>
      <p:ext uri="{BB962C8B-B14F-4D97-AF65-F5344CB8AC3E}">
        <p14:creationId xmlns:p14="http://schemas.microsoft.com/office/powerpoint/2010/main" val="2963339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a:lstStyle/>
          <a:p>
            <a:pPr eaLnBrk="1" hangingPunct="1">
              <a:spcBef>
                <a:spcPct val="0"/>
              </a:spcBef>
            </a:pPr>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p:cNvSpPr>
          <p:nvPr>
            <p:ph type="sldImg"/>
          </p:nvPr>
        </p:nvSpPr>
        <p:spPr bwMode="auto">
          <a:noFill/>
          <a:ln>
            <a:solidFill>
              <a:srgbClr val="000000"/>
            </a:solidFill>
            <a:miter lim="800000"/>
            <a:headEnd/>
            <a:tailEnd/>
          </a:ln>
        </p:spPr>
      </p:sp>
      <p:sp>
        <p:nvSpPr>
          <p:cNvPr id="96258"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AD825515-2FB3-4B9A-BE45-ECBC1CA17278}" type="slidenum">
              <a:rPr lang="ru-RU" smtClean="0"/>
              <a:pPr>
                <a:defRPr/>
              </a:pPr>
              <a:t>28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p:cNvSpPr>
          <p:nvPr>
            <p:ph type="sldImg"/>
          </p:nvPr>
        </p:nvSpPr>
        <p:spPr bwMode="auto">
          <a:noFill/>
          <a:ln>
            <a:solidFill>
              <a:srgbClr val="000000"/>
            </a:solidFill>
            <a:miter lim="800000"/>
            <a:headEnd/>
            <a:tailEnd/>
          </a:ln>
        </p:spPr>
      </p:sp>
      <p:sp>
        <p:nvSpPr>
          <p:cNvPr id="96258"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AD825515-2FB3-4B9A-BE45-ECBC1CA17278}" type="slidenum">
              <a:rPr lang="ru-RU" smtClean="0"/>
              <a:pPr>
                <a:defRPr/>
              </a:pPr>
              <a:t>29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4DB753A-9603-4D06-BEEC-8734AE56D756}" type="slidenum">
              <a:rPr lang="ru-RU" smtClean="0"/>
              <a:pPr>
                <a:defRPr/>
              </a:pPr>
              <a:t>30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F9851B19-8D61-42C9-BD2D-96C437531778}" type="slidenum">
              <a:rPr lang="ru-RU" smtClean="0"/>
              <a:pPr>
                <a:defRPr/>
              </a:pPr>
              <a:t>33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Образ слайда 1"/>
          <p:cNvSpPr>
            <a:spLocks noGrp="1" noRot="1" noChangeAspect="1"/>
          </p:cNvSpPr>
          <p:nvPr>
            <p:ph type="sldImg"/>
          </p:nvPr>
        </p:nvSpPr>
        <p:spPr bwMode="auto">
          <a:noFill/>
          <a:ln>
            <a:solidFill>
              <a:srgbClr val="000000"/>
            </a:solidFill>
            <a:miter lim="800000"/>
            <a:headEnd/>
            <a:tailEnd/>
          </a:ln>
        </p:spPr>
      </p:sp>
      <p:sp>
        <p:nvSpPr>
          <p:cNvPr id="111618"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7A98DC0B-B541-4902-9F87-8734ABF06489}" type="slidenum">
              <a:rPr lang="ru-RU" smtClean="0"/>
              <a:pPr>
                <a:defRPr/>
              </a:pPr>
              <a:t>34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Образ слайда 1"/>
          <p:cNvSpPr>
            <a:spLocks noGrp="1" noRot="1" noChangeAspect="1"/>
          </p:cNvSpPr>
          <p:nvPr>
            <p:ph type="sldImg"/>
          </p:nvPr>
        </p:nvSpPr>
        <p:spPr bwMode="auto">
          <a:noFill/>
          <a:ln>
            <a:solidFill>
              <a:srgbClr val="000000"/>
            </a:solidFill>
            <a:miter lim="800000"/>
            <a:headEnd/>
            <a:tailEnd/>
          </a:ln>
        </p:spPr>
      </p:sp>
      <p:sp>
        <p:nvSpPr>
          <p:cNvPr id="113666"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01A6EEEB-3D5C-44E2-A3AE-C7F0112F7C77}" type="slidenum">
              <a:rPr lang="ru-RU" smtClean="0"/>
              <a:pPr>
                <a:defRPr/>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noTextEdi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a:lstStyle/>
          <a:p>
            <a:pPr eaLnBrk="1" hangingPunct="1">
              <a:spcBef>
                <a:spcPct val="0"/>
              </a:spcBef>
            </a:pPr>
            <a:endParaRPr lang="ru-RU"/>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5BEFA5-4AC5-4AFD-921B-C564DC768825}" type="slidenum">
              <a:rPr lang="ru-RU" smtClean="0"/>
              <a:pPr fontAlgn="base">
                <a:spcBef>
                  <a:spcPct val="0"/>
                </a:spcBef>
                <a:spcAft>
                  <a:spcPct val="0"/>
                </a:spcAft>
                <a:defRPr/>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C6C8A2AA-6515-461E-A0A2-4D3E37ACC8E4}" type="slidenum">
              <a:rPr lang="ru-RU" smtClean="0"/>
              <a:pPr>
                <a:defRPr/>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noTextEdi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a:lstStyle/>
          <a:p>
            <a:pPr eaLnBrk="1" hangingPunct="1">
              <a:spcBef>
                <a:spcPct val="0"/>
              </a:spcBef>
            </a:pPr>
            <a:endParaRPr lang="ru-RU"/>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66958-05FE-4404-A91E-8762EC42A2A1}" type="slidenum">
              <a:rPr lang="ru-RU" smtClean="0"/>
              <a:pPr fontAlgn="base">
                <a:spcBef>
                  <a:spcPct val="0"/>
                </a:spcBef>
                <a:spcAft>
                  <a:spcPct val="0"/>
                </a:spcAft>
                <a:defRPr/>
              </a:pPr>
              <a:t>16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раз слайда 1"/>
          <p:cNvSpPr>
            <a:spLocks noGrp="1" noRot="1" noChangeAspect="1"/>
          </p:cNvSpPr>
          <p:nvPr>
            <p:ph type="sldImg"/>
          </p:nvPr>
        </p:nvSpPr>
        <p:spPr bwMode="auto">
          <a:noFill/>
          <a:ln>
            <a:solidFill>
              <a:srgbClr val="000000"/>
            </a:solidFill>
            <a:miter lim="800000"/>
            <a:headEnd/>
            <a:tailEnd/>
          </a:ln>
        </p:spPr>
      </p:sp>
      <p:sp>
        <p:nvSpPr>
          <p:cNvPr id="88066"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73A68ECD-A665-471A-AD3D-2B15E0D61CE2}" type="slidenum">
              <a:rPr lang="ru-RU" smtClean="0"/>
              <a:pPr>
                <a:defRPr/>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Образ слайда 1"/>
          <p:cNvSpPr>
            <a:spLocks noGrp="1" noRot="1" noChangeAspect="1"/>
          </p:cNvSpPr>
          <p:nvPr>
            <p:ph type="sldImg"/>
          </p:nvPr>
        </p:nvSpPr>
        <p:spPr bwMode="auto">
          <a:noFill/>
          <a:ln>
            <a:solidFill>
              <a:srgbClr val="000000"/>
            </a:solidFill>
            <a:miter lim="800000"/>
            <a:headEnd/>
            <a:tailEnd/>
          </a:ln>
        </p:spPr>
      </p:sp>
      <p:sp>
        <p:nvSpPr>
          <p:cNvPr id="94210"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0711E74D-E352-419A-A135-EBA41E64BADA}" type="slidenum">
              <a:rPr lang="ru-RU" smtClean="0"/>
              <a:pPr>
                <a:defRPr/>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Образ слайда 1"/>
          <p:cNvSpPr>
            <a:spLocks noGrp="1" noRot="1" noChangeAspect="1"/>
          </p:cNvSpPr>
          <p:nvPr>
            <p:ph type="sldImg"/>
          </p:nvPr>
        </p:nvSpPr>
        <p:spPr bwMode="auto">
          <a:noFill/>
          <a:ln>
            <a:solidFill>
              <a:srgbClr val="000000"/>
            </a:solidFill>
            <a:miter lim="800000"/>
            <a:headEnd/>
            <a:tailEnd/>
          </a:ln>
        </p:spPr>
      </p:sp>
      <p:sp>
        <p:nvSpPr>
          <p:cNvPr id="94210"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0711E74D-E352-419A-A135-EBA41E64BADA}" type="slidenum">
              <a:rPr lang="ru-RU" smtClean="0"/>
              <a:pPr>
                <a:defRPr/>
              </a:pPr>
              <a:t>25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p:cNvSpPr>
          <p:nvPr>
            <p:ph type="sldImg"/>
          </p:nvPr>
        </p:nvSpPr>
        <p:spPr bwMode="auto">
          <a:noFill/>
          <a:ln>
            <a:solidFill>
              <a:srgbClr val="000000"/>
            </a:solidFill>
            <a:miter lim="800000"/>
            <a:headEnd/>
            <a:tailEnd/>
          </a:ln>
        </p:spPr>
      </p:sp>
      <p:sp>
        <p:nvSpPr>
          <p:cNvPr id="96258"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AD825515-2FB3-4B9A-BE45-ECBC1CA17278}" type="slidenum">
              <a:rPr lang="ru-RU" smtClean="0"/>
              <a:pPr>
                <a:defRPr/>
              </a:pPr>
              <a:t>26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Образ слайда 1"/>
          <p:cNvSpPr>
            <a:spLocks noGrp="1" noRot="1" noChangeAspect="1"/>
          </p:cNvSpPr>
          <p:nvPr>
            <p:ph type="sldImg"/>
          </p:nvPr>
        </p:nvSpPr>
        <p:spPr bwMode="auto">
          <a:noFill/>
          <a:ln>
            <a:solidFill>
              <a:srgbClr val="000000"/>
            </a:solidFill>
            <a:miter lim="800000"/>
            <a:headEnd/>
            <a:tailEnd/>
          </a:ln>
        </p:spPr>
      </p:sp>
      <p:sp>
        <p:nvSpPr>
          <p:cNvPr id="98306" name="Заметки 2"/>
          <p:cNvSpPr>
            <a:spLocks noGrp="1"/>
          </p:cNvSpPr>
          <p:nvPr>
            <p:ph type="body" idx="1"/>
          </p:nvPr>
        </p:nvSpPr>
        <p:spPr bwMode="auto">
          <a:noFill/>
        </p:spPr>
        <p:txBody>
          <a:bodyPr/>
          <a:lstStyle/>
          <a:p>
            <a:endParaRPr lang="ru-RU"/>
          </a:p>
        </p:txBody>
      </p:sp>
      <p:sp>
        <p:nvSpPr>
          <p:cNvPr id="4" name="Номер слайда 3"/>
          <p:cNvSpPr>
            <a:spLocks noGrp="1"/>
          </p:cNvSpPr>
          <p:nvPr>
            <p:ph type="sldNum" sz="quarter" idx="5"/>
          </p:nvPr>
        </p:nvSpPr>
        <p:spPr/>
        <p:txBody>
          <a:bodyPr/>
          <a:lstStyle/>
          <a:p>
            <a:pPr>
              <a:defRPr/>
            </a:pPr>
            <a:fld id="{E5807E97-12CC-4A57-BBBF-C192C9DE8035}" type="slidenum">
              <a:rPr lang="ru-RU" smtClean="0"/>
              <a:pPr>
                <a:defRPr/>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29AF4B56-3D99-4D28-BAF3-780BF5DE89EE}" type="datetime1">
              <a:rPr lang="ru-RU" smtClean="0"/>
              <a:pPr>
                <a:defRPr/>
              </a:pPr>
              <a:t>09.12.2021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CCA6F8AA-2830-45F3-9FCA-8CE773768F41}" type="slidenum">
              <a:rPr lang="ru-RU" smtClean="0"/>
              <a:pPr>
                <a:defRPr/>
              </a:pPr>
              <a:t>‹#›</a:t>
            </a:fld>
            <a:endParaRPr lang="ru-RU"/>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90646A5F-63A5-4258-BBA5-17BFD2BE94D0}" type="datetime1">
              <a:rPr lang="ru-RU" smtClean="0"/>
              <a:pPr>
                <a:defRPr/>
              </a:pPr>
              <a:t>09.12.2021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CC3AA89-BD17-4E29-931C-2BD9A4FE3AB2}" type="slidenum">
              <a:rPr lang="ru-RU" smtClean="0"/>
              <a:pPr>
                <a:defRPr/>
              </a:pPr>
              <a:t>‹#›</a:t>
            </a:fld>
            <a:endParaRPr lang="ru-RU"/>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BD1096E5-E3B8-47B5-B5D8-50422EA2F4E7}" type="datetime1">
              <a:rPr lang="ru-RU" smtClean="0"/>
              <a:pPr>
                <a:defRPr/>
              </a:pPr>
              <a:t>09.12.2021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77F03C-65FC-453E-AEE7-CB0DCE667D91}" type="slidenum">
              <a:rPr lang="ru-RU" smtClean="0"/>
              <a:pPr>
                <a:defRPr/>
              </a:pPr>
              <a:t>‹#›</a:t>
            </a:fld>
            <a:endParaRPr lang="ru-RU"/>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3597CAEA-BF84-452E-BD6D-879CA399C17A}" type="datetime1">
              <a:rPr lang="ru-RU" smtClean="0"/>
              <a:pPr>
                <a:defRPr/>
              </a:pPr>
              <a:t>09.12.2021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FC345F2-93D2-4609-B2AF-4C21B8B9B4CE}" type="slidenum">
              <a:rPr lang="ru-RU" smtClean="0"/>
              <a:pPr>
                <a:defRPr/>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fld id="{45E596B1-D797-4587-8047-B558D394B269}" type="datetime1">
              <a:rPr lang="ru-RU" smtClean="0"/>
              <a:pPr>
                <a:defRPr/>
              </a:pPr>
              <a:t>09.12.2021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F4CCE64-B65A-4F5B-A83B-7BD6FA15BD1C}"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1CD086CE-4878-44EF-979B-189AADA4CD18}" type="datetime1">
              <a:rPr lang="ru-RU" smtClean="0"/>
              <a:pPr>
                <a:defRPr/>
              </a:pPr>
              <a:t>09.12.2021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9C3956E-4123-4D56-AB54-9AE3B78535AB}" type="slidenum">
              <a:rPr lang="ru-RU" smtClean="0"/>
              <a:pPr>
                <a:defRPr/>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a:defRPr/>
            </a:pPr>
            <a:fld id="{6ADE44E9-56CC-409D-B518-BF96BB3FA042}" type="datetime1">
              <a:rPr lang="ru-RU" smtClean="0"/>
              <a:pPr>
                <a:defRPr/>
              </a:pPr>
              <a:t>09.12.2021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4E1CD4F9-DB01-49C8-A19E-89E2B25DAF6E}"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5E8C8739-0D9F-4F2E-B5C9-D827B9DD99DC}" type="datetime1">
              <a:rPr lang="ru-RU" smtClean="0"/>
              <a:pPr>
                <a:defRPr/>
              </a:pPr>
              <a:t>09.12.2021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F2431473-B857-4A39-93DA-A318CB121785}" type="slidenum">
              <a:rPr lang="ru-RU" smtClean="0"/>
              <a:pPr>
                <a:defRPr/>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BA14C5FD-452B-4C3F-BF0F-F6E5D3193CF2}" type="datetime1">
              <a:rPr lang="ru-RU" smtClean="0"/>
              <a:pPr>
                <a:defRPr/>
              </a:pPr>
              <a:t>09.12.2021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4DDE1667-DEF3-4849-8148-7DFBD75EAB2C}" type="slidenum">
              <a:rPr lang="ru-RU" smtClean="0"/>
              <a:pPr>
                <a:defRPr/>
              </a:pPr>
              <a:t>‹#›</a:t>
            </a:fld>
            <a:endParaRPr lang="ru-RU"/>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pPr>
              <a:defRPr/>
            </a:pPr>
            <a:fld id="{22D90D97-F451-4AC4-809D-74A89AE169C8}" type="datetime1">
              <a:rPr lang="ru-RU" smtClean="0"/>
              <a:pPr>
                <a:defRPr/>
              </a:pPr>
              <a:t>09.12.2021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5C945E2-72EE-40C8-A1B5-C08657F2FC9E}"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9326F69E-7A5C-4084-9F09-C2F005202481}" type="datetime1">
              <a:rPr lang="ru-RU" smtClean="0"/>
              <a:pPr>
                <a:defRPr/>
              </a:pPr>
              <a:t>09.12.2021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76CD2BE5-BF9F-44A3-B2B1-CFE54AF54F14}"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889F87C8-29AB-4D31-9C21-28ADFE2CABD0}" type="datetime1">
              <a:rPr lang="ru-RU" smtClean="0"/>
              <a:pPr>
                <a:defRPr/>
              </a:pPr>
              <a:t>09.12.2021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5C1FFBB-4CE8-4F44-9920-275482D1035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med">
    <p:cover/>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7"/>
          <p:cNvSpPr txBox="1">
            <a:spLocks noChangeArrowheads="1"/>
          </p:cNvSpPr>
          <p:nvPr/>
        </p:nvSpPr>
        <p:spPr>
          <a:xfrm>
            <a:off x="323528" y="1143003"/>
            <a:ext cx="8572500" cy="2643187"/>
          </a:xfrm>
          <a:prstGeom prst="rect">
            <a:avLst/>
          </a:prstGeom>
          <a:noFill/>
        </p:spPr>
        <p:txBody>
          <a:bodyPr anchor="ctr">
            <a:normAutofit/>
          </a:bodyPr>
          <a:lstStyle/>
          <a:p>
            <a:pPr algn="ctr"/>
            <a:r>
              <a:rPr lang="ru-RU" sz="2400" b="1" dirty="0">
                <a:solidFill>
                  <a:srgbClr val="C00000"/>
                </a:solidFill>
                <a:effectLst>
                  <a:outerShdw blurRad="38100" dist="38100" dir="2700000" algn="tl">
                    <a:srgbClr val="000000"/>
                  </a:outerShdw>
                </a:effectLst>
              </a:rPr>
              <a:t>к проекту решения Собрания депутатов Новоалександровского сельского поселения</a:t>
            </a:r>
            <a:endParaRPr lang="en-US" sz="2400" b="1" dirty="0">
              <a:solidFill>
                <a:srgbClr val="C00000"/>
              </a:solidFill>
              <a:effectLst>
                <a:outerShdw blurRad="38100" dist="38100" dir="2700000" algn="tl">
                  <a:srgbClr val="000000"/>
                </a:outerShdw>
              </a:effectLst>
            </a:endParaRPr>
          </a:p>
          <a:p>
            <a:pPr algn="ctr"/>
            <a:r>
              <a:rPr lang="ru-RU" sz="2400" b="1" dirty="0">
                <a:solidFill>
                  <a:srgbClr val="C00000"/>
                </a:solidFill>
                <a:effectLst>
                  <a:outerShdw blurRad="38100" dist="38100" dir="2700000" algn="tl">
                    <a:srgbClr val="000000"/>
                  </a:outerShdw>
                </a:effectLst>
              </a:rPr>
              <a:t>«О бюджете Новоалександровского сельского поселения Азовского района на 20</a:t>
            </a:r>
            <a:r>
              <a:rPr lang="en-US" sz="2400" b="1" dirty="0">
                <a:solidFill>
                  <a:srgbClr val="C00000"/>
                </a:solidFill>
                <a:effectLst>
                  <a:outerShdw blurRad="38100" dist="38100" dir="2700000" algn="tl">
                    <a:srgbClr val="000000"/>
                  </a:outerShdw>
                </a:effectLst>
              </a:rPr>
              <a:t>2</a:t>
            </a:r>
            <a:r>
              <a:rPr lang="ru-RU" sz="2400" b="1" dirty="0">
                <a:solidFill>
                  <a:srgbClr val="C00000"/>
                </a:solidFill>
                <a:effectLst>
                  <a:outerShdw blurRad="38100" dist="38100" dir="2700000" algn="tl">
                    <a:srgbClr val="000000"/>
                  </a:outerShdw>
                </a:effectLst>
              </a:rPr>
              <a:t>2 год и на плановый период 2023 и 20</a:t>
            </a:r>
            <a:r>
              <a:rPr lang="en-US" sz="2400" b="1" dirty="0">
                <a:solidFill>
                  <a:srgbClr val="C00000"/>
                </a:solidFill>
                <a:effectLst>
                  <a:outerShdw blurRad="38100" dist="38100" dir="2700000" algn="tl">
                    <a:srgbClr val="000000"/>
                  </a:outerShdw>
                </a:effectLst>
              </a:rPr>
              <a:t>2</a:t>
            </a:r>
            <a:r>
              <a:rPr lang="ru-RU" sz="2400" b="1" dirty="0">
                <a:solidFill>
                  <a:srgbClr val="C00000"/>
                </a:solidFill>
                <a:effectLst>
                  <a:outerShdw blurRad="38100" dist="38100" dir="2700000" algn="tl">
                    <a:srgbClr val="000000"/>
                  </a:outerShdw>
                </a:effectLst>
              </a:rPr>
              <a:t>4 годов»</a:t>
            </a:r>
          </a:p>
        </p:txBody>
      </p:sp>
      <p:sp>
        <p:nvSpPr>
          <p:cNvPr id="12" name="Заголовок 1"/>
          <p:cNvSpPr txBox="1">
            <a:spLocks/>
          </p:cNvSpPr>
          <p:nvPr/>
        </p:nvSpPr>
        <p:spPr bwMode="gray">
          <a:xfrm>
            <a:off x="1500188" y="428625"/>
            <a:ext cx="5976937" cy="863600"/>
          </a:xfrm>
          <a:prstGeom prst="rect">
            <a:avLst/>
          </a:prstGeom>
          <a:noFill/>
          <a:ln>
            <a:noFill/>
          </a:ln>
          <a:effectLst/>
        </p:spPr>
        <p:txBody>
          <a:bodyPr anchor="ctr"/>
          <a:lstStyle/>
          <a:p>
            <a:pPr algn="ctr">
              <a:defRPr/>
            </a:pPr>
            <a:r>
              <a:rPr lang="ru-RU" sz="3200" b="1" kern="0" dirty="0">
                <a:solidFill>
                  <a:schemeClr val="accent6">
                    <a:lumMod val="50000"/>
                  </a:schemeClr>
                </a:solidFill>
                <a:latin typeface="Georgia" pitchFamily="18" charset="0"/>
                <a:ea typeface="+mj-ea"/>
                <a:cs typeface="+mj-cs"/>
              </a:rPr>
              <a:t>БЮДЖЕТ ДЛЯ ГРАЖДАН</a:t>
            </a:r>
          </a:p>
        </p:txBody>
      </p:sp>
      <p:sp>
        <p:nvSpPr>
          <p:cNvPr id="13" name="Подзаголовок 2"/>
          <p:cNvSpPr txBox="1">
            <a:spLocks/>
          </p:cNvSpPr>
          <p:nvPr/>
        </p:nvSpPr>
        <p:spPr>
          <a:xfrm>
            <a:off x="2000232" y="3786190"/>
            <a:ext cx="5500725" cy="1785950"/>
          </a:xfrm>
          <a:prstGeom prst="rect">
            <a:avLst/>
          </a:prstGeom>
        </p:spPr>
        <p:txBody>
          <a:bodyPr>
            <a:normAutofit/>
          </a:bodyPr>
          <a:lstStyle/>
          <a:p>
            <a:pPr algn="ctr" eaLnBrk="0" hangingPunct="0">
              <a:defRPr/>
            </a:pPr>
            <a:endParaRPr lang="ru-RU" sz="1600" b="1" kern="0" dirty="0">
              <a:solidFill>
                <a:schemeClr val="bg1"/>
              </a:solidFill>
              <a:latin typeface="Trebuchet MS" pitchFamily="34" charset="0"/>
              <a:ea typeface="+mj-ea"/>
              <a:cs typeface="+mj-cs"/>
            </a:endParaRPr>
          </a:p>
        </p:txBody>
      </p:sp>
      <p:sp>
        <p:nvSpPr>
          <p:cNvPr id="15" name="Номер слайда 14"/>
          <p:cNvSpPr>
            <a:spLocks noGrp="1"/>
          </p:cNvSpPr>
          <p:nvPr>
            <p:ph type="sldNum" sz="quarter" idx="12"/>
          </p:nvPr>
        </p:nvSpPr>
        <p:spPr>
          <a:xfrm>
            <a:off x="8647272" y="6407944"/>
            <a:ext cx="365760" cy="365125"/>
          </a:xfrm>
        </p:spPr>
        <p:txBody>
          <a:bodyPr/>
          <a:lstStyle/>
          <a:p>
            <a:fld id="{9874A261-A94C-43F2-BF88-90D9F1E829FE}" type="slidenum">
              <a:rPr lang="ru-RU"/>
              <a:pPr/>
              <a:t>1</a:t>
            </a:fld>
            <a:endParaRPr lang="ru-RU" dirty="0"/>
          </a:p>
        </p:txBody>
      </p:sp>
      <p:pic>
        <p:nvPicPr>
          <p:cNvPr id="2" name="Рисунок 1">
            <a:extLst>
              <a:ext uri="{FF2B5EF4-FFF2-40B4-BE49-F238E27FC236}">
                <a16:creationId xmlns:a16="http://schemas.microsoft.com/office/drawing/2014/main" id="{5E46C1E2-54E4-427E-85F3-4F537A557DA8}"/>
              </a:ext>
            </a:extLst>
          </p:cNvPr>
          <p:cNvPicPr>
            <a:picLocks noChangeAspect="1"/>
          </p:cNvPicPr>
          <p:nvPr/>
        </p:nvPicPr>
        <p:blipFill>
          <a:blip r:embed="rId2"/>
          <a:stretch>
            <a:fillRect/>
          </a:stretch>
        </p:blipFill>
        <p:spPr>
          <a:xfrm>
            <a:off x="1162700" y="3629001"/>
            <a:ext cx="6894155" cy="2736304"/>
          </a:xfrm>
          <a:prstGeom prst="rect">
            <a:avLst/>
          </a:prstGeom>
        </p:spPr>
      </p:pic>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dlhednzd5e78n.cloudfront.net/wp-content/uploads/2013/04/1040136_82699226_SXC-copy.jpg"/>
          <p:cNvPicPr>
            <a:picLocks noChangeAspect="1" noChangeArrowheads="1"/>
          </p:cNvPicPr>
          <p:nvPr/>
        </p:nvPicPr>
        <p:blipFill>
          <a:blip r:embed="rId2" cstate="print"/>
          <a:srcRect/>
          <a:stretch>
            <a:fillRect/>
          </a:stretch>
        </p:blipFill>
        <p:spPr bwMode="auto">
          <a:xfrm>
            <a:off x="500034" y="285728"/>
            <a:ext cx="7560840" cy="3780420"/>
          </a:xfrm>
          <a:prstGeom prst="rect">
            <a:avLst/>
          </a:prstGeom>
          <a:ln>
            <a:noFill/>
          </a:ln>
          <a:effectLst>
            <a:softEdge rad="112500"/>
          </a:effectLst>
        </p:spPr>
      </p:pic>
      <p:sp>
        <p:nvSpPr>
          <p:cNvPr id="4" name="Rectangle 19"/>
          <p:cNvSpPr>
            <a:spLocks noChangeArrowheads="1"/>
          </p:cNvSpPr>
          <p:nvPr/>
        </p:nvSpPr>
        <p:spPr bwMode="auto">
          <a:xfrm>
            <a:off x="357158" y="4429132"/>
            <a:ext cx="7929562" cy="1692275"/>
          </a:xfrm>
          <a:prstGeom prst="rect">
            <a:avLst/>
          </a:prstGeom>
          <a:noFill/>
          <a:ln w="9525">
            <a:noFill/>
            <a:miter lim="800000"/>
            <a:headEnd/>
            <a:tailEnd/>
          </a:ln>
        </p:spPr>
        <p:txBody>
          <a:bodyPr anchor="ctr">
            <a:spAutoFit/>
          </a:bodyPr>
          <a:lstStyle/>
          <a:p>
            <a:pPr algn="ctr">
              <a:defRPr/>
            </a:pPr>
            <a:r>
              <a:rPr lang="ru-RU" sz="2600" b="1" dirty="0">
                <a:solidFill>
                  <a:schemeClr val="accent2">
                    <a:lumMod val="75000"/>
                  </a:schemeClr>
                </a:solidFill>
                <a:latin typeface="Times New Roman" pitchFamily="18" charset="0"/>
                <a:cs typeface="Times New Roman" pitchFamily="18" charset="0"/>
              </a:rPr>
              <a:t>Сбалансированность бюджета по доходам и расходам – основополагающее требование, </a:t>
            </a:r>
          </a:p>
          <a:p>
            <a:pPr algn="ctr">
              <a:defRPr/>
            </a:pPr>
            <a:r>
              <a:rPr lang="ru-RU" sz="2600" b="1" dirty="0">
                <a:solidFill>
                  <a:schemeClr val="accent2">
                    <a:lumMod val="75000"/>
                  </a:schemeClr>
                </a:solidFill>
                <a:latin typeface="Times New Roman" pitchFamily="18" charset="0"/>
                <a:cs typeface="Times New Roman" pitchFamily="18" charset="0"/>
              </a:rPr>
              <a:t>предъявляемое к органам, составляющим и утверждающим бюджет.</a:t>
            </a:r>
          </a:p>
        </p:txBody>
      </p:sp>
      <p:sp>
        <p:nvSpPr>
          <p:cNvPr id="6" name="Овал 5"/>
          <p:cNvSpPr/>
          <p:nvPr/>
        </p:nvSpPr>
        <p:spPr>
          <a:xfrm>
            <a:off x="714348" y="2357430"/>
            <a:ext cx="2214578" cy="1571636"/>
          </a:xfrm>
          <a:prstGeom prst="ellipse">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000" b="1" cap="all" dirty="0">
                <a:ln w="9000" cmpd="sng">
                  <a:solidFill>
                    <a:schemeClr val="accent2">
                      <a:lumMod val="75000"/>
                    </a:schemeClr>
                  </a:solidFill>
                  <a:prstDash val="solid"/>
                </a:ln>
                <a:solidFill>
                  <a:schemeClr val="accent5">
                    <a:lumMod val="75000"/>
                  </a:schemeClr>
                </a:solidFill>
                <a:effectLst>
                  <a:reflection blurRad="12700" stA="28000" endPos="45000" dist="1000" dir="5400000" sy="-100000" algn="bl" rotWithShape="0"/>
                </a:effectLst>
              </a:rPr>
              <a:t>ДОХОДЫ</a:t>
            </a:r>
          </a:p>
        </p:txBody>
      </p:sp>
      <p:sp>
        <p:nvSpPr>
          <p:cNvPr id="7" name="Овал 6"/>
          <p:cNvSpPr/>
          <p:nvPr/>
        </p:nvSpPr>
        <p:spPr>
          <a:xfrm>
            <a:off x="5643570" y="2428868"/>
            <a:ext cx="2571768" cy="1571636"/>
          </a:xfrm>
          <a:prstGeom prst="ellipse">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000" b="1" cap="all" dirty="0">
                <a:ln w="9000" cmpd="sng">
                  <a:solidFill>
                    <a:srgbClr val="FF0000"/>
                  </a:solidFill>
                  <a:prstDash val="solid"/>
                </a:ln>
                <a:solidFill>
                  <a:srgbClr val="FF0000"/>
                </a:solidFill>
                <a:effectLst>
                  <a:reflection blurRad="12700" stA="28000" endPos="45000" dist="1000" dir="5400000" sy="-100000" algn="bl" rotWithShape="0"/>
                </a:effectLst>
              </a:rPr>
              <a:t>РАСХОДЫ</a:t>
            </a:r>
          </a:p>
        </p:txBody>
      </p:sp>
      <p:sp>
        <p:nvSpPr>
          <p:cNvPr id="10" name="Номер слайда 9"/>
          <p:cNvSpPr>
            <a:spLocks noGrp="1"/>
          </p:cNvSpPr>
          <p:nvPr>
            <p:ph type="sldNum" sz="quarter" idx="12"/>
          </p:nvPr>
        </p:nvSpPr>
        <p:spPr/>
        <p:txBody>
          <a:bodyPr/>
          <a:lstStyle/>
          <a:p>
            <a:pPr>
              <a:defRPr/>
            </a:pPr>
            <a:fld id="{2AE43690-DBE1-4812-AA06-DB63108B1E70}" type="slidenum">
              <a:rPr lang="ru-RU"/>
              <a:pPr>
                <a:defRPr/>
              </a:pPr>
              <a:t>10</a:t>
            </a:fld>
            <a:endParaRPr lang="ru-RU"/>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286048" y="214290"/>
          <a:ext cx="15001980" cy="742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Номер слайда 6"/>
          <p:cNvSpPr>
            <a:spLocks noGrp="1"/>
          </p:cNvSpPr>
          <p:nvPr>
            <p:ph type="sldNum" sz="quarter" idx="12"/>
          </p:nvPr>
        </p:nvSpPr>
        <p:spPr/>
        <p:txBody>
          <a:bodyPr/>
          <a:lstStyle/>
          <a:p>
            <a:pPr>
              <a:defRPr/>
            </a:pPr>
            <a:fld id="{DFD78EBF-6E9D-44A9-BE07-5F4B5B4794E5}" type="slidenum">
              <a:rPr lang="ru-RU"/>
              <a:pPr>
                <a:defRPr/>
              </a:pPr>
              <a:t>11</a:t>
            </a:fld>
            <a:endParaRPr lang="ru-RU" dirty="0"/>
          </a:p>
        </p:txBody>
      </p:sp>
      <p:sp>
        <p:nvSpPr>
          <p:cNvPr id="27652" name="TextBox 1"/>
          <p:cNvSpPr txBox="1">
            <a:spLocks noChangeArrowheads="1"/>
          </p:cNvSpPr>
          <p:nvPr/>
        </p:nvSpPr>
        <p:spPr bwMode="auto">
          <a:xfrm>
            <a:off x="-428660" y="0"/>
            <a:ext cx="8912225" cy="1738938"/>
          </a:xfrm>
          <a:prstGeom prst="rect">
            <a:avLst/>
          </a:prstGeom>
          <a:noFill/>
          <a:ln w="9525">
            <a:noFill/>
            <a:miter lim="800000"/>
            <a:headEnd/>
            <a:tailEnd/>
          </a:ln>
        </p:spPr>
        <p:txBody>
          <a:bodyPr lIns="0" tIns="0" rIns="0">
            <a:spAutoFit/>
          </a:bodyPr>
          <a:lstStyle/>
          <a:p>
            <a:pPr algn="ctr">
              <a:lnSpc>
                <a:spcPts val="2400"/>
              </a:lnSpc>
              <a:tabLst>
                <a:tab pos="977900" algn="l"/>
                <a:tab pos="3441700" algn="l"/>
              </a:tabLst>
              <a:defRPr/>
            </a:pPr>
            <a:endParaRPr lang="ru-RU" altLang="zh-CN" sz="2400" b="1" dirty="0">
              <a:solidFill>
                <a:schemeClr val="accent6">
                  <a:lumMod val="50000"/>
                </a:schemeClr>
              </a:solidFill>
              <a:latin typeface="Times New Roman" pitchFamily="18" charset="0"/>
              <a:cs typeface="Times New Roman" pitchFamily="18" charset="0"/>
            </a:endParaRPr>
          </a:p>
          <a:p>
            <a:pPr algn="ctr">
              <a:tabLst>
                <a:tab pos="977900" algn="l"/>
                <a:tab pos="3441700" algn="l"/>
              </a:tabLst>
              <a:defRPr/>
            </a:pPr>
            <a:r>
              <a:rPr lang="en-US" altLang="zh-CN" sz="2800" b="1" dirty="0" err="1">
                <a:solidFill>
                  <a:schemeClr val="bg2">
                    <a:lumMod val="50000"/>
                  </a:schemeClr>
                </a:solidFill>
                <a:latin typeface="Times New Roman" pitchFamily="18" charset="0"/>
                <a:cs typeface="Times New Roman" pitchFamily="18" charset="0"/>
              </a:rPr>
              <a:t>Из</a:t>
            </a:r>
            <a:r>
              <a:rPr lang="en-US" altLang="zh-CN" sz="2800" b="1" dirty="0">
                <a:solidFill>
                  <a:schemeClr val="bg2">
                    <a:lumMod val="50000"/>
                  </a:schemeClr>
                </a:solidFill>
                <a:latin typeface="Times New Roman" pitchFamily="18" charset="0"/>
                <a:cs typeface="Times New Roman" pitchFamily="18" charset="0"/>
              </a:rPr>
              <a:t> </a:t>
            </a:r>
            <a:r>
              <a:rPr lang="ru-RU" altLang="zh-CN" sz="2800" b="1" dirty="0">
                <a:solidFill>
                  <a:schemeClr val="bg2">
                    <a:lumMod val="50000"/>
                  </a:schemeClr>
                </a:solidFill>
                <a:latin typeface="Times New Roman" pitchFamily="18" charset="0"/>
                <a:cs typeface="Times New Roman" pitchFamily="18" charset="0"/>
              </a:rPr>
              <a:t>чего </a:t>
            </a:r>
            <a:r>
              <a:rPr lang="en-US" altLang="zh-CN" sz="2800" b="1" dirty="0" err="1">
                <a:solidFill>
                  <a:schemeClr val="bg2">
                    <a:lumMod val="50000"/>
                  </a:schemeClr>
                </a:solidFill>
                <a:latin typeface="Times New Roman" pitchFamily="18" charset="0"/>
                <a:cs typeface="Times New Roman" pitchFamily="18" charset="0"/>
              </a:rPr>
              <a:t>формируется</a:t>
            </a:r>
            <a:r>
              <a:rPr lang="en-US" altLang="zh-CN" sz="2800" b="1" dirty="0">
                <a:solidFill>
                  <a:schemeClr val="bg2">
                    <a:lumMod val="50000"/>
                  </a:schemeClr>
                </a:solidFill>
                <a:latin typeface="Times New Roman" pitchFamily="18" charset="0"/>
                <a:cs typeface="Times New Roman" pitchFamily="18" charset="0"/>
              </a:rPr>
              <a:t> </a:t>
            </a:r>
            <a:r>
              <a:rPr lang="en-US" altLang="zh-CN" sz="2800" b="1" dirty="0" err="1">
                <a:solidFill>
                  <a:schemeClr val="bg2">
                    <a:lumMod val="50000"/>
                  </a:schemeClr>
                </a:solidFill>
                <a:latin typeface="Times New Roman" pitchFamily="18" charset="0"/>
                <a:cs typeface="Times New Roman" pitchFamily="18" charset="0"/>
              </a:rPr>
              <a:t>доходная</a:t>
            </a:r>
            <a:r>
              <a:rPr lang="ru-RU" altLang="zh-CN" sz="2800" b="1" dirty="0">
                <a:solidFill>
                  <a:schemeClr val="bg2">
                    <a:lumMod val="50000"/>
                  </a:schemeClr>
                </a:solidFill>
                <a:latin typeface="Times New Roman" pitchFamily="18" charset="0"/>
                <a:cs typeface="Times New Roman" pitchFamily="18" charset="0"/>
              </a:rPr>
              <a:t> </a:t>
            </a:r>
            <a:r>
              <a:rPr lang="en-US" altLang="zh-CN" sz="2800" b="1" dirty="0" err="1">
                <a:solidFill>
                  <a:schemeClr val="bg2">
                    <a:lumMod val="50000"/>
                  </a:schemeClr>
                </a:solidFill>
                <a:latin typeface="Times New Roman" pitchFamily="18" charset="0"/>
                <a:cs typeface="Times New Roman" pitchFamily="18" charset="0"/>
              </a:rPr>
              <a:t>часть</a:t>
            </a:r>
            <a:r>
              <a:rPr lang="en-US" altLang="zh-CN" sz="2800" b="1" dirty="0">
                <a:solidFill>
                  <a:schemeClr val="bg2">
                    <a:lumMod val="50000"/>
                  </a:schemeClr>
                </a:solidFill>
                <a:latin typeface="Times New Roman" pitchFamily="18" charset="0"/>
                <a:cs typeface="Times New Roman" pitchFamily="18" charset="0"/>
              </a:rPr>
              <a:t> </a:t>
            </a:r>
            <a:r>
              <a:rPr lang="en-US" altLang="zh-CN" sz="2800" b="1" dirty="0" err="1">
                <a:solidFill>
                  <a:schemeClr val="bg2">
                    <a:lumMod val="50000"/>
                  </a:schemeClr>
                </a:solidFill>
                <a:latin typeface="Times New Roman" pitchFamily="18" charset="0"/>
                <a:cs typeface="Times New Roman" pitchFamily="18" charset="0"/>
              </a:rPr>
              <a:t>бюджета</a:t>
            </a:r>
            <a:r>
              <a:rPr lang="en-US" altLang="zh-CN" sz="2800" b="1" dirty="0">
                <a:solidFill>
                  <a:schemeClr val="bg2">
                    <a:lumMod val="50000"/>
                  </a:schemeClr>
                </a:solidFill>
                <a:latin typeface="Times New Roman" pitchFamily="18" charset="0"/>
                <a:cs typeface="Times New Roman" pitchFamily="18" charset="0"/>
              </a:rPr>
              <a:t>?</a:t>
            </a:r>
            <a:endParaRPr lang="ru-RU" altLang="zh-CN" sz="2800" b="1" dirty="0">
              <a:solidFill>
                <a:schemeClr val="bg2">
                  <a:lumMod val="50000"/>
                </a:schemeClr>
              </a:solidFill>
              <a:latin typeface="Times New Roman" pitchFamily="18" charset="0"/>
              <a:cs typeface="Times New Roman" pitchFamily="18" charset="0"/>
            </a:endParaRPr>
          </a:p>
          <a:p>
            <a:pPr algn="ctr">
              <a:tabLst>
                <a:tab pos="977900" algn="l"/>
                <a:tab pos="3441700" algn="l"/>
              </a:tabLst>
              <a:defRPr/>
            </a:pPr>
            <a:r>
              <a:rPr lang="en-US" altLang="zh-CN" dirty="0">
                <a:solidFill>
                  <a:schemeClr val="bg2">
                    <a:lumMod val="50000"/>
                  </a:schemeClr>
                </a:solidFill>
                <a:cs typeface="Times New Roman" pitchFamily="18" charset="0"/>
              </a:rPr>
              <a:t>	</a:t>
            </a:r>
          </a:p>
          <a:p>
            <a:pPr algn="ctr">
              <a:tabLst>
                <a:tab pos="977900" algn="l"/>
                <a:tab pos="3441700" algn="l"/>
              </a:tabLst>
              <a:defRPr/>
            </a:pPr>
            <a:r>
              <a:rPr lang="en-US" altLang="zh-CN" sz="2200" b="1" dirty="0" err="1">
                <a:solidFill>
                  <a:schemeClr val="accent6">
                    <a:lumMod val="75000"/>
                  </a:schemeClr>
                </a:solidFill>
                <a:latin typeface="Times New Roman" pitchFamily="18" charset="0"/>
                <a:cs typeface="Times New Roman" pitchFamily="18" charset="0"/>
              </a:rPr>
              <a:t>Доходы</a:t>
            </a:r>
            <a:r>
              <a:rPr lang="en-US" altLang="zh-CN" sz="2200" b="1" dirty="0">
                <a:solidFill>
                  <a:schemeClr val="accent6">
                    <a:lumMod val="75000"/>
                  </a:schemeClr>
                </a:solidFill>
                <a:latin typeface="Times New Roman" pitchFamily="18" charset="0"/>
                <a:cs typeface="Times New Roman" pitchFamily="18" charset="0"/>
              </a:rPr>
              <a:t> </a:t>
            </a:r>
            <a:r>
              <a:rPr lang="en-US" altLang="zh-CN" sz="2200" b="1" dirty="0" err="1">
                <a:solidFill>
                  <a:schemeClr val="accent6">
                    <a:lumMod val="75000"/>
                  </a:schemeClr>
                </a:solidFill>
                <a:latin typeface="Times New Roman" pitchFamily="18" charset="0"/>
                <a:cs typeface="Times New Roman" pitchFamily="18" charset="0"/>
              </a:rPr>
              <a:t>бюджета</a:t>
            </a:r>
            <a:r>
              <a:rPr lang="en-US" altLang="zh-CN" sz="2200" b="1" dirty="0">
                <a:solidFill>
                  <a:schemeClr val="accent6">
                    <a:lumMod val="75000"/>
                  </a:schemeClr>
                </a:solidFill>
                <a:latin typeface="Times New Roman" pitchFamily="18" charset="0"/>
                <a:cs typeface="Times New Roman" pitchFamily="18" charset="0"/>
              </a:rPr>
              <a:t> </a:t>
            </a:r>
            <a:r>
              <a:rPr lang="en-US" altLang="zh-CN" sz="2200" b="1" dirty="0">
                <a:solidFill>
                  <a:srgbClr val="595959"/>
                </a:solidFill>
                <a:latin typeface="Times New Roman" pitchFamily="18" charset="0"/>
                <a:cs typeface="Times New Roman" pitchFamily="18" charset="0"/>
              </a:rPr>
              <a:t>-</a:t>
            </a:r>
            <a:r>
              <a:rPr lang="en-US" altLang="zh-CN" sz="2200" dirty="0">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безвозмездные</a:t>
            </a:r>
            <a:r>
              <a:rPr lang="en-US" altLang="zh-CN" sz="2200" b="1" dirty="0">
                <a:latin typeface="Times New Roman" pitchFamily="18" charset="0"/>
                <a:cs typeface="Times New Roman" pitchFamily="18" charset="0"/>
              </a:rPr>
              <a:t> </a:t>
            </a:r>
            <a:r>
              <a:rPr lang="en-US" altLang="zh-CN" sz="2200" b="1" dirty="0">
                <a:solidFill>
                  <a:srgbClr val="000000"/>
                </a:solidFill>
                <a:latin typeface="Times New Roman" pitchFamily="18" charset="0"/>
                <a:cs typeface="Times New Roman" pitchFamily="18" charset="0"/>
              </a:rPr>
              <a:t>и</a:t>
            </a:r>
            <a:r>
              <a:rPr lang="en-US" altLang="zh-CN" sz="2200" b="1" dirty="0">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безвозвратные</a:t>
            </a:r>
            <a:r>
              <a:rPr lang="en-US" altLang="zh-CN" sz="2200" b="1" dirty="0">
                <a:solidFill>
                  <a:srgbClr val="000000"/>
                </a:solidFill>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поступления</a:t>
            </a:r>
            <a:r>
              <a:rPr lang="en-US" altLang="zh-CN" sz="2200" b="1" dirty="0">
                <a:solidFill>
                  <a:srgbClr val="000000"/>
                </a:solidFill>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денежных</a:t>
            </a:r>
            <a:r>
              <a:rPr lang="en-US" altLang="zh-CN" sz="2200" b="1" dirty="0">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средств</a:t>
            </a:r>
            <a:r>
              <a:rPr lang="en-US" altLang="zh-CN" sz="2200" b="1" dirty="0">
                <a:latin typeface="Times New Roman" pitchFamily="18" charset="0"/>
                <a:cs typeface="Times New Roman" pitchFamily="18" charset="0"/>
              </a:rPr>
              <a:t> </a:t>
            </a:r>
            <a:r>
              <a:rPr lang="en-US" altLang="zh-CN" sz="2200" b="1" dirty="0">
                <a:solidFill>
                  <a:srgbClr val="000000"/>
                </a:solidFill>
                <a:latin typeface="Times New Roman" pitchFamily="18" charset="0"/>
                <a:cs typeface="Times New Roman" pitchFamily="18" charset="0"/>
              </a:rPr>
              <a:t>в</a:t>
            </a:r>
            <a:r>
              <a:rPr lang="en-US" altLang="zh-CN" sz="2200" b="1" dirty="0">
                <a:latin typeface="Times New Roman" pitchFamily="18" charset="0"/>
                <a:cs typeface="Times New Roman" pitchFamily="18" charset="0"/>
              </a:rPr>
              <a:t> </a:t>
            </a:r>
            <a:r>
              <a:rPr lang="en-US" altLang="zh-CN" sz="2200" b="1" dirty="0" err="1">
                <a:solidFill>
                  <a:srgbClr val="000000"/>
                </a:solidFill>
                <a:latin typeface="Times New Roman" pitchFamily="18" charset="0"/>
                <a:cs typeface="Times New Roman" pitchFamily="18" charset="0"/>
              </a:rPr>
              <a:t>бюджет</a:t>
            </a:r>
            <a:r>
              <a:rPr lang="ru-RU" altLang="zh-CN" sz="2200" b="1" dirty="0">
                <a:solidFill>
                  <a:srgbClr val="000000"/>
                </a:solidFill>
                <a:latin typeface="Times New Roman" pitchFamily="18" charset="0"/>
                <a:cs typeface="Times New Roman" pitchFamily="18" charset="0"/>
              </a:rPr>
              <a:t>.</a:t>
            </a:r>
            <a:endParaRPr lang="en-US" altLang="zh-CN" sz="2200" b="1" dirty="0">
              <a:solidFill>
                <a:srgbClr val="000000"/>
              </a:solidFill>
              <a:latin typeface="Times New Roman" pitchFamily="18" charset="0"/>
              <a:cs typeface="Times New Roman" pitchFamily="18" charset="0"/>
            </a:endParaRPr>
          </a:p>
        </p:txBody>
      </p:sp>
      <p:graphicFrame>
        <p:nvGraphicFramePr>
          <p:cNvPr id="5" name="Схема 4"/>
          <p:cNvGraphicFramePr/>
          <p:nvPr/>
        </p:nvGraphicFramePr>
        <p:xfrm>
          <a:off x="0" y="1571612"/>
          <a:ext cx="8072462" cy="55007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21000" r="-21000"/>
          </a:stretch>
        </a:blipFill>
        <a:effectLst/>
      </p:bgPr>
    </p:bg>
    <p:spTree>
      <p:nvGrpSpPr>
        <p:cNvPr id="1" name=""/>
        <p:cNvGrpSpPr/>
        <p:nvPr/>
      </p:nvGrpSpPr>
      <p:grpSpPr>
        <a:xfrm>
          <a:off x="0" y="0"/>
          <a:ext cx="0" cy="0"/>
          <a:chOff x="0" y="0"/>
          <a:chExt cx="0" cy="0"/>
        </a:xfrm>
      </p:grpSpPr>
      <p:pic>
        <p:nvPicPr>
          <p:cNvPr id="14" name="Рисунок 13" descr="nalog.jpg"/>
          <p:cNvPicPr>
            <a:picLocks noChangeAspect="1"/>
          </p:cNvPicPr>
          <p:nvPr/>
        </p:nvPicPr>
        <p:blipFill>
          <a:blip r:embed="rId3" cstate="print"/>
          <a:stretch>
            <a:fillRect/>
          </a:stretch>
        </p:blipFill>
        <p:spPr>
          <a:xfrm>
            <a:off x="214282" y="3786190"/>
            <a:ext cx="3178965" cy="21193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Номер слайда 6"/>
          <p:cNvSpPr>
            <a:spLocks noGrp="1"/>
          </p:cNvSpPr>
          <p:nvPr>
            <p:ph type="sldNum" sz="quarter" idx="12"/>
          </p:nvPr>
        </p:nvSpPr>
        <p:spPr/>
        <p:txBody>
          <a:bodyPr/>
          <a:lstStyle/>
          <a:p>
            <a:pPr>
              <a:defRPr/>
            </a:pPr>
            <a:fld id="{6A9B7C6E-6B29-4EB1-BFF2-406A18ABA8B4}" type="slidenum">
              <a:rPr lang="ru-RU"/>
              <a:pPr>
                <a:defRPr/>
              </a:pPr>
              <a:t>12</a:t>
            </a:fld>
            <a:endParaRPr lang="ru-RU"/>
          </a:p>
        </p:txBody>
      </p:sp>
      <p:sp>
        <p:nvSpPr>
          <p:cNvPr id="2" name="Заголовок 1"/>
          <p:cNvSpPr>
            <a:spLocks noGrp="1"/>
          </p:cNvSpPr>
          <p:nvPr>
            <p:ph type="title" idx="4294967295"/>
          </p:nvPr>
        </p:nvSpPr>
        <p:spPr>
          <a:xfrm>
            <a:off x="0" y="642918"/>
            <a:ext cx="8229600" cy="500079"/>
          </a:xfrm>
        </p:spPr>
        <p:txBody>
          <a:bodyPr rtlCol="0">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ru-RU" sz="2800" b="1" u="sng" spc="50" dirty="0">
                <a:ln w="11430">
                  <a:solidFill>
                    <a:schemeClr val="accent1">
                      <a:lumMod val="75000"/>
                    </a:schemeClr>
                  </a:solidFill>
                </a:ln>
                <a:solidFill>
                  <a:schemeClr val="bg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НАЛОГОВЫЕ ДОХОДЫ</a:t>
            </a:r>
            <a:endParaRPr lang="ru-RU" sz="2800" b="1" spc="50" dirty="0">
              <a:ln w="11430">
                <a:solidFill>
                  <a:schemeClr val="accent1">
                    <a:lumMod val="75000"/>
                  </a:schemeClr>
                </a:solidFill>
              </a:ln>
              <a:solidFill>
                <a:schemeClr val="bg2">
                  <a:lumMod val="50000"/>
                </a:schemeClr>
              </a:solidFill>
              <a:effectLst>
                <a:outerShdw blurRad="76200" dist="50800" dir="5400000" algn="tl" rotWithShape="0">
                  <a:srgbClr val="000000">
                    <a:alpha val="65000"/>
                  </a:srgbClr>
                </a:outerShdw>
              </a:effectLst>
            </a:endParaRPr>
          </a:p>
        </p:txBody>
      </p:sp>
      <p:sp>
        <p:nvSpPr>
          <p:cNvPr id="8" name="Прямоугольник 7"/>
          <p:cNvSpPr/>
          <p:nvPr/>
        </p:nvSpPr>
        <p:spPr>
          <a:xfrm>
            <a:off x="3500430" y="4357694"/>
            <a:ext cx="5072098" cy="2246769"/>
          </a:xfrm>
          <a:prstGeom prst="rect">
            <a:avLst/>
          </a:prstGeom>
        </p:spPr>
        <p:txBody>
          <a:bodyPr wrap="square">
            <a:spAutoFit/>
          </a:bodyPr>
          <a:lstStyle/>
          <a:p>
            <a:pPr>
              <a:defRPr/>
            </a:pPr>
            <a:r>
              <a:rPr lang="ru-RU" sz="2000" b="1" dirty="0">
                <a:solidFill>
                  <a:schemeClr val="tx1">
                    <a:lumMod val="95000"/>
                    <a:lumOff val="5000"/>
                  </a:schemeClr>
                </a:solidFill>
                <a:latin typeface="Times New Roman" pitchFamily="18" charset="0"/>
                <a:cs typeface="Times New Roman" pitchFamily="18" charset="0"/>
              </a:rPr>
              <a:t>Поступления от уплаты налогов, установленных Налоговым кодексом Российской Федерации (налог на доходы физических лиц; земельный налог; налог на имущество физических лиц</a:t>
            </a:r>
            <a:r>
              <a:rPr lang="en-US" sz="2000" b="1" dirty="0">
                <a:solidFill>
                  <a:schemeClr val="tx1">
                    <a:lumMod val="95000"/>
                    <a:lumOff val="5000"/>
                  </a:schemeClr>
                </a:solidFill>
                <a:latin typeface="Times New Roman" pitchFamily="18" charset="0"/>
                <a:cs typeface="Times New Roman" pitchFamily="18" charset="0"/>
              </a:rPr>
              <a:t>;</a:t>
            </a:r>
            <a:r>
              <a:rPr lang="ru-RU" sz="2000" b="1" dirty="0">
                <a:solidFill>
                  <a:schemeClr val="tx1">
                    <a:lumMod val="95000"/>
                    <a:lumOff val="5000"/>
                  </a:schemeClr>
                </a:solidFill>
                <a:latin typeface="Times New Roman" pitchFamily="18" charset="0"/>
                <a:cs typeface="Times New Roman" pitchFamily="18" charset="0"/>
              </a:rPr>
              <a:t> госпошлина; налоги</a:t>
            </a:r>
            <a:r>
              <a:rPr lang="en-US" sz="2000" b="1" dirty="0">
                <a:solidFill>
                  <a:schemeClr val="tx1">
                    <a:lumMod val="95000"/>
                    <a:lumOff val="5000"/>
                  </a:schemeClr>
                </a:solidFill>
                <a:latin typeface="Times New Roman" pitchFamily="18" charset="0"/>
                <a:cs typeface="Times New Roman" pitchFamily="18" charset="0"/>
              </a:rPr>
              <a:t>,</a:t>
            </a:r>
            <a:r>
              <a:rPr lang="ru-RU" sz="2000" b="1" dirty="0">
                <a:solidFill>
                  <a:schemeClr val="tx1">
                    <a:lumMod val="95000"/>
                    <a:lumOff val="5000"/>
                  </a:schemeClr>
                </a:solidFill>
                <a:latin typeface="Times New Roman" pitchFamily="18" charset="0"/>
                <a:cs typeface="Times New Roman" pitchFamily="18" charset="0"/>
              </a:rPr>
              <a:t> взимаемые по специальным</a:t>
            </a:r>
            <a:r>
              <a:rPr lang="en-US" sz="2000" b="1" dirty="0">
                <a:solidFill>
                  <a:schemeClr val="tx1">
                    <a:lumMod val="95000"/>
                    <a:lumOff val="5000"/>
                  </a:schemeClr>
                </a:solidFill>
                <a:latin typeface="Times New Roman" pitchFamily="18" charset="0"/>
                <a:cs typeface="Times New Roman" pitchFamily="18" charset="0"/>
              </a:rPr>
              <a:t> </a:t>
            </a:r>
            <a:r>
              <a:rPr lang="ru-RU" sz="2000" b="1" dirty="0">
                <a:solidFill>
                  <a:schemeClr val="tx1">
                    <a:lumMod val="95000"/>
                    <a:lumOff val="5000"/>
                  </a:schemeClr>
                </a:solidFill>
                <a:latin typeface="Times New Roman" pitchFamily="18" charset="0"/>
                <a:cs typeface="Times New Roman" pitchFamily="18" charset="0"/>
              </a:rPr>
              <a:t>налоговым режимам)</a:t>
            </a:r>
          </a:p>
        </p:txBody>
      </p:sp>
      <p:pic>
        <p:nvPicPr>
          <p:cNvPr id="12" name="Рисунок 11" descr="budj700.jpg"/>
          <p:cNvPicPr>
            <a:picLocks noChangeAspect="1"/>
          </p:cNvPicPr>
          <p:nvPr/>
        </p:nvPicPr>
        <p:blipFill>
          <a:blip r:embed="rId4" cstate="print"/>
          <a:stretch>
            <a:fillRect/>
          </a:stretch>
        </p:blipFill>
        <p:spPr>
          <a:xfrm>
            <a:off x="2071670" y="1785926"/>
            <a:ext cx="3225040" cy="23014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Рисунок 12" descr="original.jpg"/>
          <p:cNvPicPr>
            <a:picLocks noChangeAspect="1"/>
          </p:cNvPicPr>
          <p:nvPr/>
        </p:nvPicPr>
        <p:blipFill>
          <a:blip r:embed="rId5" cstate="print"/>
          <a:stretch>
            <a:fillRect/>
          </a:stretch>
        </p:blipFill>
        <p:spPr>
          <a:xfrm>
            <a:off x="5000628" y="285728"/>
            <a:ext cx="2928958" cy="219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pPr>
              <a:defRPr/>
            </a:pPr>
            <a:fld id="{140086A0-7195-4D1B-B9AE-D9D81D4A2D2A}" type="slidenum">
              <a:rPr lang="ru-RU"/>
              <a:pPr>
                <a:defRPr/>
              </a:pPr>
              <a:t>13</a:t>
            </a:fld>
            <a:endParaRPr lang="ru-RU" dirty="0"/>
          </a:p>
        </p:txBody>
      </p:sp>
      <p:sp>
        <p:nvSpPr>
          <p:cNvPr id="2" name="Заголовок 1"/>
          <p:cNvSpPr>
            <a:spLocks noGrp="1"/>
          </p:cNvSpPr>
          <p:nvPr>
            <p:ph type="title" idx="4294967295"/>
          </p:nvPr>
        </p:nvSpPr>
        <p:spPr>
          <a:xfrm>
            <a:off x="0" y="428604"/>
            <a:ext cx="9144000" cy="642955"/>
          </a:xfrm>
        </p:spPr>
        <p:txBody>
          <a:bodyPr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ru-RU" sz="2800" b="1" u="sng" cap="all" dirty="0">
                <a:ln/>
                <a:solidFill>
                  <a:schemeClr val="accent5">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НЕНАЛОГОВЫЕ ДОХОДЫ</a:t>
            </a:r>
            <a:endParaRPr lang="ru-RU" sz="2800" b="1" cap="all" dirty="0">
              <a:ln/>
              <a:solidFill>
                <a:schemeClr val="accent5">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p:cNvSpPr/>
          <p:nvPr/>
        </p:nvSpPr>
        <p:spPr>
          <a:xfrm>
            <a:off x="3357554" y="4214818"/>
            <a:ext cx="4572000" cy="2585323"/>
          </a:xfrm>
          <a:prstGeom prst="rect">
            <a:avLst/>
          </a:prstGeom>
        </p:spPr>
        <p:txBody>
          <a:bodyPr>
            <a:spAutoFit/>
          </a:bodyPr>
          <a:lstStyle/>
          <a:p>
            <a:pPr algn="ctr">
              <a:tabLst>
                <a:tab pos="50800" algn="l"/>
                <a:tab pos="152400" algn="l"/>
                <a:tab pos="203200" algn="l"/>
                <a:tab pos="254000" algn="l"/>
                <a:tab pos="381000" algn="l"/>
                <a:tab pos="469900" algn="l"/>
                <a:tab pos="673100" algn="l"/>
              </a:tabLst>
              <a:defRPr/>
            </a:pPr>
            <a:r>
              <a:rPr lang="en-US" altLang="zh-CN" b="1" dirty="0" err="1">
                <a:latin typeface="Constantia" pitchFamily="18" charset="0"/>
                <a:cs typeface="Times New Roman" pitchFamily="18" charset="0"/>
              </a:rPr>
              <a:t>Платежи</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которые</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включают</a:t>
            </a:r>
            <a:r>
              <a:rPr lang="en-US" altLang="zh-CN" b="1" dirty="0">
                <a:latin typeface="Constantia" pitchFamily="18" charset="0"/>
                <a:cs typeface="Times New Roman" pitchFamily="18" charset="0"/>
              </a:rPr>
              <a:t> в</a:t>
            </a:r>
            <a:r>
              <a:rPr lang="ru-RU"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себя</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возмездные</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операции</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от</a:t>
            </a:r>
            <a:r>
              <a:rPr lang="ru-RU"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прямого</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предоставления</a:t>
            </a:r>
            <a:r>
              <a:rPr lang="ru-RU" altLang="zh-CN" b="1" dirty="0">
                <a:latin typeface="Constantia" pitchFamily="18" charset="0"/>
                <a:cs typeface="Times New Roman" pitchFamily="18" charset="0"/>
              </a:rPr>
              <a:t> </a:t>
            </a:r>
            <a:r>
              <a:rPr lang="ru-RU" altLang="zh-CN" b="1" dirty="0">
                <a:latin typeface="Constantia" pitchFamily="18" charset="0"/>
                <a:cs typeface="Arial" pitchFamily="34" charset="0"/>
              </a:rPr>
              <a:t>муниципальным образованием</a:t>
            </a:r>
            <a:r>
              <a:rPr lang="en-US" altLang="zh-CN" b="1" dirty="0">
                <a:latin typeface="Constantia" pitchFamily="18" charset="0"/>
                <a:cs typeface="Arial" pitchFamily="34" charset="0"/>
              </a:rPr>
              <a:t> в </a:t>
            </a:r>
            <a:r>
              <a:rPr lang="en-US" altLang="zh-CN" b="1" dirty="0" err="1">
                <a:latin typeface="Constantia" pitchFamily="18" charset="0"/>
                <a:cs typeface="Arial" pitchFamily="34" charset="0"/>
              </a:rPr>
              <a:t>пользование</a:t>
            </a:r>
            <a:r>
              <a:rPr lang="ru-RU"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имущества</a:t>
            </a:r>
            <a:r>
              <a:rPr lang="en-US" altLang="zh-CN" b="1" dirty="0">
                <a:latin typeface="Constantia" pitchFamily="18" charset="0"/>
                <a:cs typeface="Times New Roman" pitchFamily="18" charset="0"/>
              </a:rPr>
              <a:t> и </a:t>
            </a:r>
            <a:r>
              <a:rPr lang="ru-RU" altLang="zh-CN" b="1" dirty="0">
                <a:latin typeface="Constantia" pitchFamily="18" charset="0"/>
                <a:cs typeface="Arial" pitchFamily="34" charset="0"/>
              </a:rPr>
              <a:t>земельных участков</a:t>
            </a:r>
            <a:r>
              <a:rPr lang="en-US" altLang="zh-CN" b="1" dirty="0">
                <a:latin typeface="Constantia" pitchFamily="18" charset="0"/>
                <a:cs typeface="Arial" pitchFamily="34" charset="0"/>
              </a:rPr>
              <a:t>, </a:t>
            </a:r>
            <a:r>
              <a:rPr lang="en-US" altLang="zh-CN" b="1" dirty="0" err="1">
                <a:latin typeface="Constantia" pitchFamily="18" charset="0"/>
                <a:cs typeface="Arial" pitchFamily="34" charset="0"/>
              </a:rPr>
              <a:t>от</a:t>
            </a:r>
            <a:r>
              <a:rPr lang="en-US" altLang="zh-CN" b="1" dirty="0">
                <a:latin typeface="Constantia" pitchFamily="18" charset="0"/>
                <a:cs typeface="Arial" pitchFamily="34" charset="0"/>
              </a:rPr>
              <a:t> </a:t>
            </a:r>
            <a:r>
              <a:rPr lang="en-US" altLang="zh-CN" b="1" dirty="0" err="1">
                <a:latin typeface="Constantia" pitchFamily="18" charset="0"/>
                <a:cs typeface="Arial" pitchFamily="34" charset="0"/>
              </a:rPr>
              <a:t>различного</a:t>
            </a:r>
            <a:r>
              <a:rPr lang="en-US" altLang="zh-CN" b="1" dirty="0">
                <a:latin typeface="Constantia" pitchFamily="18" charset="0"/>
                <a:cs typeface="Arial" pitchFamily="34" charset="0"/>
              </a:rPr>
              <a:t> </a:t>
            </a:r>
            <a:r>
              <a:rPr lang="en-US" altLang="zh-CN" b="1" dirty="0" err="1">
                <a:latin typeface="Constantia" pitchFamily="18" charset="0"/>
                <a:cs typeface="Arial" pitchFamily="34" charset="0"/>
              </a:rPr>
              <a:t>вида</a:t>
            </a:r>
            <a:r>
              <a:rPr lang="en-US" altLang="zh-CN" b="1" dirty="0">
                <a:latin typeface="Constantia" pitchFamily="18" charset="0"/>
                <a:cs typeface="Arial" pitchFamily="34" charset="0"/>
              </a:rPr>
              <a:t> </a:t>
            </a:r>
            <a:r>
              <a:rPr lang="en-US" altLang="zh-CN" b="1" dirty="0" err="1">
                <a:latin typeface="Constantia" pitchFamily="18" charset="0"/>
                <a:cs typeface="Arial" pitchFamily="34" charset="0"/>
              </a:rPr>
              <a:t>услуг</a:t>
            </a:r>
            <a:r>
              <a:rPr lang="en-US" altLang="zh-CN" b="1" dirty="0">
                <a:latin typeface="Constantia" pitchFamily="18" charset="0"/>
                <a:cs typeface="Arial" pitchFamily="34" charset="0"/>
              </a:rPr>
              <a:t>, а </a:t>
            </a:r>
            <a:r>
              <a:rPr lang="ru-RU" altLang="zh-CN" b="1" dirty="0">
                <a:latin typeface="Constantia" pitchFamily="18" charset="0"/>
                <a:cs typeface="Times New Roman" pitchFamily="18" charset="0"/>
              </a:rPr>
              <a:t>та</a:t>
            </a:r>
            <a:r>
              <a:rPr lang="en-US" altLang="zh-CN" b="1" dirty="0" err="1">
                <a:latin typeface="Constantia" pitchFamily="18" charset="0"/>
                <a:cs typeface="Times New Roman" pitchFamily="18" charset="0"/>
              </a:rPr>
              <a:t>кже</a:t>
            </a:r>
            <a:r>
              <a:rPr lang="ru-RU"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платежи</a:t>
            </a:r>
            <a:r>
              <a:rPr lang="en-US" altLang="zh-CN" b="1" dirty="0">
                <a:latin typeface="Constantia" pitchFamily="18" charset="0"/>
                <a:cs typeface="Times New Roman" pitchFamily="18" charset="0"/>
              </a:rPr>
              <a:t> в </a:t>
            </a:r>
            <a:r>
              <a:rPr lang="en-US" altLang="zh-CN" b="1" dirty="0" err="1">
                <a:latin typeface="Constantia" pitchFamily="18" charset="0"/>
                <a:cs typeface="Times New Roman" pitchFamily="18" charset="0"/>
              </a:rPr>
              <a:t>виде</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штрафов</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или</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иных</a:t>
            </a:r>
            <a:r>
              <a:rPr lang="ru-RU" altLang="zh-CN" b="1" dirty="0">
                <a:latin typeface="Constantia" pitchFamily="18" charset="0"/>
                <a:cs typeface="Times New Roman" pitchFamily="18" charset="0"/>
              </a:rPr>
              <a:t> с</a:t>
            </a:r>
            <a:r>
              <a:rPr lang="en-US" altLang="zh-CN" b="1" dirty="0" err="1">
                <a:latin typeface="Constantia" pitchFamily="18" charset="0"/>
                <a:cs typeface="Times New Roman" pitchFamily="18" charset="0"/>
              </a:rPr>
              <a:t>анкций</a:t>
            </a:r>
            <a:r>
              <a:rPr lang="en-US"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за</a:t>
            </a:r>
            <a:r>
              <a:rPr lang="en-US" altLang="zh-CN" b="1" dirty="0">
                <a:latin typeface="Constantia" pitchFamily="18" charset="0"/>
                <a:cs typeface="Times New Roman" pitchFamily="18" charset="0"/>
              </a:rPr>
              <a:t> </a:t>
            </a:r>
            <a:r>
              <a:rPr lang="ru-RU" altLang="zh-CN" b="1" dirty="0" err="1">
                <a:latin typeface="Constantia" pitchFamily="18" charset="0"/>
                <a:cs typeface="Times New Roman" pitchFamily="18" charset="0"/>
              </a:rPr>
              <a:t>н</a:t>
            </a:r>
            <a:r>
              <a:rPr lang="en-US" altLang="zh-CN" b="1" dirty="0" err="1">
                <a:latin typeface="Constantia" pitchFamily="18" charset="0"/>
                <a:cs typeface="Times New Roman" pitchFamily="18" charset="0"/>
              </a:rPr>
              <a:t>арушение</a:t>
            </a:r>
            <a:r>
              <a:rPr lang="ru-RU" altLang="zh-CN" b="1" dirty="0">
                <a:latin typeface="Constantia" pitchFamily="18" charset="0"/>
                <a:cs typeface="Times New Roman" pitchFamily="18" charset="0"/>
              </a:rPr>
              <a:t> </a:t>
            </a:r>
            <a:r>
              <a:rPr lang="en-US" altLang="zh-CN" b="1" dirty="0" err="1">
                <a:latin typeface="Constantia" pitchFamily="18" charset="0"/>
                <a:cs typeface="Times New Roman" pitchFamily="18" charset="0"/>
              </a:rPr>
              <a:t>законодательства</a:t>
            </a:r>
            <a:r>
              <a:rPr lang="ru-RU" altLang="zh-CN" b="1" dirty="0">
                <a:latin typeface="Constantia" pitchFamily="18" charset="0"/>
                <a:cs typeface="Arial" pitchFamily="34" charset="0"/>
              </a:rPr>
              <a:t> и другие</a:t>
            </a:r>
            <a:r>
              <a:rPr lang="ru-RU" altLang="zh-CN" b="1" dirty="0">
                <a:latin typeface="Constantia" pitchFamily="18" charset="0"/>
                <a:cs typeface="Times New Roman" pitchFamily="18" charset="0"/>
              </a:rPr>
              <a:t>.</a:t>
            </a:r>
            <a:endParaRPr lang="ru-RU" b="1" dirty="0">
              <a:latin typeface="Constantia" pitchFamily="18" charset="0"/>
              <a:ea typeface="宋体" pitchFamily="2" charset="-122"/>
              <a:cs typeface="Times New Roman" pitchFamily="18" charset="0"/>
            </a:endParaRPr>
          </a:p>
        </p:txBody>
      </p:sp>
      <p:pic>
        <p:nvPicPr>
          <p:cNvPr id="9" name="Рисунок 8" descr="s93815283.jpg"/>
          <p:cNvPicPr>
            <a:picLocks noChangeAspect="1"/>
          </p:cNvPicPr>
          <p:nvPr/>
        </p:nvPicPr>
        <p:blipFill>
          <a:blip r:embed="rId3" cstate="print"/>
          <a:stretch>
            <a:fillRect/>
          </a:stretch>
        </p:blipFill>
        <p:spPr>
          <a:xfrm rot="977274">
            <a:off x="4351231" y="1329522"/>
            <a:ext cx="3286148" cy="2464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descr="Depositphotos_38673399_l-2015.jpg"/>
          <p:cNvPicPr>
            <a:picLocks noChangeAspect="1"/>
          </p:cNvPicPr>
          <p:nvPr/>
        </p:nvPicPr>
        <p:blipFill>
          <a:blip r:embed="rId4" cstate="print"/>
          <a:stretch>
            <a:fillRect/>
          </a:stretch>
        </p:blipFill>
        <p:spPr>
          <a:xfrm rot="20790508">
            <a:off x="585579" y="1884884"/>
            <a:ext cx="3552598" cy="26187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8000"/>
            <a:lum/>
          </a:blip>
          <a:srcRect/>
          <a:stretch>
            <a:fillRect l="-17000" r="-17000"/>
          </a:stretch>
        </a:blipFill>
        <a:effectLst/>
      </p:bgPr>
    </p:bg>
    <p:spTree>
      <p:nvGrpSpPr>
        <p:cNvPr id="1" name=""/>
        <p:cNvGrpSpPr/>
        <p:nvPr/>
      </p:nvGrpSpPr>
      <p:grpSpPr>
        <a:xfrm>
          <a:off x="0" y="0"/>
          <a:ext cx="0" cy="0"/>
          <a:chOff x="0" y="0"/>
          <a:chExt cx="0" cy="0"/>
        </a:xfrm>
      </p:grpSpPr>
      <p:pic>
        <p:nvPicPr>
          <p:cNvPr id="12" name="Рисунок 11" descr="69528848_24.png"/>
          <p:cNvPicPr>
            <a:picLocks noChangeAspect="1"/>
          </p:cNvPicPr>
          <p:nvPr/>
        </p:nvPicPr>
        <p:blipFill>
          <a:blip r:embed="rId4" cstate="print"/>
          <a:stretch>
            <a:fillRect/>
          </a:stretch>
        </p:blipFill>
        <p:spPr>
          <a:xfrm flipH="1">
            <a:off x="0" y="1000108"/>
            <a:ext cx="6858016" cy="4714882"/>
          </a:xfrm>
          <a:prstGeom prst="rect">
            <a:avLst/>
          </a:prstGeom>
        </p:spPr>
      </p:pic>
      <p:sp>
        <p:nvSpPr>
          <p:cNvPr id="8" name="Номер слайда 7"/>
          <p:cNvSpPr>
            <a:spLocks noGrp="1"/>
          </p:cNvSpPr>
          <p:nvPr>
            <p:ph type="sldNum" sz="quarter" idx="12"/>
          </p:nvPr>
        </p:nvSpPr>
        <p:spPr>
          <a:xfrm>
            <a:off x="6553200" y="6356350"/>
            <a:ext cx="2376488" cy="365125"/>
          </a:xfrm>
        </p:spPr>
        <p:txBody>
          <a:bodyPr/>
          <a:lstStyle/>
          <a:p>
            <a:pPr>
              <a:defRPr/>
            </a:pPr>
            <a:fld id="{DFDB7A24-6480-4D1D-B51C-AC32CEFA522F}" type="slidenum">
              <a:rPr lang="ru-RU"/>
              <a:pPr>
                <a:defRPr/>
              </a:pPr>
              <a:t>14</a:t>
            </a:fld>
            <a:endParaRPr lang="ru-RU" dirty="0"/>
          </a:p>
        </p:txBody>
      </p:sp>
      <p:sp>
        <p:nvSpPr>
          <p:cNvPr id="2" name="Заголовок 1"/>
          <p:cNvSpPr>
            <a:spLocks noGrp="1"/>
          </p:cNvSpPr>
          <p:nvPr>
            <p:ph type="title" idx="4294967295"/>
          </p:nvPr>
        </p:nvSpPr>
        <p:spPr>
          <a:xfrm>
            <a:off x="0" y="285728"/>
            <a:ext cx="8229600" cy="642956"/>
          </a:xfrm>
          <a:solidFill>
            <a:schemeClr val="bg1">
              <a:alpha val="55000"/>
            </a:schemeClr>
          </a:solidFill>
        </p:spPr>
        <p:txBody>
          <a:bodyPr rtlCol="0">
            <a:normAutofit/>
          </a:bodyPr>
          <a:lstStyle/>
          <a:p>
            <a:pPr fontAlgn="auto">
              <a:spcAft>
                <a:spcPts val="0"/>
              </a:spcAft>
              <a:defRPr/>
            </a:pPr>
            <a:r>
              <a:rPr lang="ru-RU" sz="2800" b="1" u="sng"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БЕЗВОЗМЕЗДНЫЕ ПОСТУПЛЕНИЯ</a:t>
            </a:r>
            <a:endParaRPr lang="ru-RU" sz="28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endParaRPr>
          </a:p>
        </p:txBody>
      </p:sp>
      <p:sp>
        <p:nvSpPr>
          <p:cNvPr id="6" name="Прямоугольник 5"/>
          <p:cNvSpPr/>
          <p:nvPr/>
        </p:nvSpPr>
        <p:spPr>
          <a:xfrm>
            <a:off x="3428992" y="3929066"/>
            <a:ext cx="4572000" cy="2308324"/>
          </a:xfrm>
          <a:prstGeom prst="rect">
            <a:avLst/>
          </a:prstGeom>
          <a:solidFill>
            <a:schemeClr val="bg1">
              <a:alpha val="65000"/>
            </a:schemeClr>
          </a:solidFill>
        </p:spPr>
        <p:txBody>
          <a:bodyPr wrap="square">
            <a:spAutoFit/>
          </a:bodyPr>
          <a:lstStyle/>
          <a:p>
            <a:pPr algn="just">
              <a:defRPr/>
            </a:pPr>
            <a:r>
              <a:rPr lang="ru-RU" b="1" dirty="0">
                <a:solidFill>
                  <a:schemeClr val="bg2">
                    <a:lumMod val="10000"/>
                  </a:schemeClr>
                </a:solidFill>
                <a:latin typeface="Constantia" pitchFamily="18" charset="0"/>
              </a:rPr>
              <a:t>Поступления в бюджет на безвозмездной и безвозвратной основе из бюджета муниципального района(субсидии и иные межбюджетные трансферты), а также перечисления от физических и юридических лиц (кроме налоговых и неналоговых доходов)</a:t>
            </a:r>
          </a:p>
        </p:txBody>
      </p:sp>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a:spLocks/>
          </p:cNvSpPr>
          <p:nvPr/>
        </p:nvSpPr>
        <p:spPr bwMode="auto">
          <a:xfrm>
            <a:off x="0" y="2204864"/>
            <a:ext cx="9144000" cy="288032"/>
          </a:xfrm>
          <a:custGeom>
            <a:avLst/>
            <a:gdLst>
              <a:gd name="T0" fmla="*/ 0 w 4443984"/>
              <a:gd name="T1" fmla="*/ 653510 h 646544"/>
              <a:gd name="T2" fmla="*/ 4440552 w 4443984"/>
              <a:gd name="T3" fmla="*/ 653510 h 646544"/>
              <a:gd name="T4" fmla="*/ 4440552 w 4443984"/>
              <a:gd name="T5" fmla="*/ 0 h 646544"/>
              <a:gd name="T6" fmla="*/ 0 w 4443984"/>
              <a:gd name="T7" fmla="*/ 0 h 646544"/>
              <a:gd name="T8" fmla="*/ 0 w 4443984"/>
              <a:gd name="T9" fmla="*/ 653510 h 646544"/>
              <a:gd name="T10" fmla="*/ 0 60000 65536"/>
              <a:gd name="T11" fmla="*/ 0 60000 65536"/>
              <a:gd name="T12" fmla="*/ 0 60000 65536"/>
              <a:gd name="T13" fmla="*/ 0 60000 65536"/>
              <a:gd name="T14" fmla="*/ 0 60000 65536"/>
              <a:gd name="T15" fmla="*/ 0 w 4443984"/>
              <a:gd name="T16" fmla="*/ 0 h 646544"/>
              <a:gd name="T17" fmla="*/ 4443984 w 4443984"/>
              <a:gd name="T18" fmla="*/ 646544 h 646544"/>
            </a:gdLst>
            <a:ahLst/>
            <a:cxnLst>
              <a:cxn ang="T10">
                <a:pos x="T0" y="T1"/>
              </a:cxn>
              <a:cxn ang="T11">
                <a:pos x="T2" y="T3"/>
              </a:cxn>
              <a:cxn ang="T12">
                <a:pos x="T4" y="T5"/>
              </a:cxn>
              <a:cxn ang="T13">
                <a:pos x="T6" y="T7"/>
              </a:cxn>
              <a:cxn ang="T14">
                <a:pos x="T8" y="T9"/>
              </a:cxn>
            </a:cxnLst>
            <a:rect l="T15" t="T16" r="T17" b="T18"/>
            <a:pathLst>
              <a:path w="4443984" h="646544">
                <a:moveTo>
                  <a:pt x="0" y="646544"/>
                </a:moveTo>
                <a:lnTo>
                  <a:pt x="4443984" y="646544"/>
                </a:lnTo>
                <a:lnTo>
                  <a:pt x="4443984" y="0"/>
                </a:lnTo>
                <a:lnTo>
                  <a:pt x="0" y="0"/>
                </a:lnTo>
                <a:lnTo>
                  <a:pt x="0" y="646544"/>
                </a:lnTo>
                <a:close/>
              </a:path>
            </a:pathLst>
          </a:custGeom>
          <a:solidFill>
            <a:schemeClr val="tx2">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endParaRPr lang="ru-RU" dirty="0">
              <a:solidFill>
                <a:schemeClr val="accent2">
                  <a:lumMod val="75000"/>
                </a:schemeClr>
              </a:solidFill>
              <a:latin typeface="Times New Roman" pitchFamily="18" charset="0"/>
              <a:cs typeface="Times New Roman" pitchFamily="18" charset="0"/>
            </a:endParaRPr>
          </a:p>
        </p:txBody>
      </p:sp>
      <p:sp>
        <p:nvSpPr>
          <p:cNvPr id="3" name="object 8"/>
          <p:cNvSpPr>
            <a:spLocks noChangeArrowheads="1"/>
          </p:cNvSpPr>
          <p:nvPr/>
        </p:nvSpPr>
        <p:spPr bwMode="auto">
          <a:xfrm>
            <a:off x="0" y="2924175"/>
            <a:ext cx="9144000" cy="1130300"/>
          </a:xfrm>
          <a:prstGeom prst="rect">
            <a:avLst/>
          </a:prstGeom>
          <a:solidFill>
            <a:schemeClr val="accent6">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endParaRPr lang="ru-RU">
              <a:latin typeface="Times New Roman" pitchFamily="18" charset="0"/>
              <a:cs typeface="Times New Roman" pitchFamily="18" charset="0"/>
            </a:endParaRPr>
          </a:p>
        </p:txBody>
      </p:sp>
      <p:sp>
        <p:nvSpPr>
          <p:cNvPr id="4" name="object 10"/>
          <p:cNvSpPr>
            <a:spLocks noChangeArrowheads="1"/>
          </p:cNvSpPr>
          <p:nvPr/>
        </p:nvSpPr>
        <p:spPr bwMode="auto">
          <a:xfrm>
            <a:off x="0" y="4054475"/>
            <a:ext cx="9144000" cy="1343025"/>
          </a:xfrm>
          <a:prstGeom prst="rect">
            <a:avLst/>
          </a:prstGeom>
          <a:solidFill>
            <a:schemeClr val="accent6">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endParaRPr lang="ru-RU">
              <a:latin typeface="Times New Roman" pitchFamily="18" charset="0"/>
              <a:cs typeface="Times New Roman" pitchFamily="18" charset="0"/>
            </a:endParaRPr>
          </a:p>
        </p:txBody>
      </p:sp>
      <p:sp>
        <p:nvSpPr>
          <p:cNvPr id="5" name="object 12"/>
          <p:cNvSpPr>
            <a:spLocks noChangeArrowheads="1"/>
          </p:cNvSpPr>
          <p:nvPr/>
        </p:nvSpPr>
        <p:spPr bwMode="auto">
          <a:xfrm>
            <a:off x="0" y="5397500"/>
            <a:ext cx="9144000" cy="1460500"/>
          </a:xfrm>
          <a:prstGeom prst="rect">
            <a:avLst/>
          </a:prstGeom>
          <a:solidFill>
            <a:schemeClr val="accent6">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endParaRPr lang="ru-RU">
              <a:latin typeface="Times New Roman" pitchFamily="18" charset="0"/>
              <a:cs typeface="Times New Roman" pitchFamily="18" charset="0"/>
            </a:endParaRPr>
          </a:p>
        </p:txBody>
      </p:sp>
      <p:sp>
        <p:nvSpPr>
          <p:cNvPr id="8" name="object 15"/>
          <p:cNvSpPr txBox="1">
            <a:spLocks noChangeArrowheads="1"/>
          </p:cNvSpPr>
          <p:nvPr/>
        </p:nvSpPr>
        <p:spPr bwMode="auto">
          <a:xfrm>
            <a:off x="0" y="2733675"/>
            <a:ext cx="8904288" cy="4124325"/>
          </a:xfrm>
          <a:prstGeom prst="rect">
            <a:avLst/>
          </a:prstGeom>
          <a:noFill/>
          <a:ln w="9525">
            <a:noFill/>
            <a:miter lim="800000"/>
            <a:headEnd/>
            <a:tailEnd/>
          </a:ln>
        </p:spPr>
        <p:txBody>
          <a:bodyPr lIns="0" tIns="0" rIns="0" bIns="0"/>
          <a:lstStyle/>
          <a:p>
            <a:pPr marL="173038" algn="ctr">
              <a:defRPr/>
            </a:pPr>
            <a:r>
              <a:rPr lang="ru-RU" sz="2000" b="1" dirty="0">
                <a:solidFill>
                  <a:schemeClr val="accent6">
                    <a:lumMod val="50000"/>
                  </a:schemeClr>
                </a:solidFill>
                <a:latin typeface="Times New Roman" pitchFamily="18" charset="0"/>
                <a:cs typeface="Times New Roman" pitchFamily="18" charset="0"/>
              </a:rPr>
              <a:t>Виды межбюджетных трансфертов</a:t>
            </a:r>
            <a:endParaRPr lang="ru-RU" sz="2000" dirty="0">
              <a:solidFill>
                <a:schemeClr val="accent6">
                  <a:lumMod val="50000"/>
                </a:schemeClr>
              </a:solidFill>
              <a:latin typeface="Times New Roman" pitchFamily="18" charset="0"/>
              <a:cs typeface="Times New Roman" pitchFamily="18" charset="0"/>
            </a:endParaRPr>
          </a:p>
          <a:p>
            <a:pPr>
              <a:lnSpc>
                <a:spcPts val="1000"/>
              </a:lnSpc>
              <a:defRPr/>
            </a:pPr>
            <a:endParaRPr lang="ru-RU" sz="1000" dirty="0">
              <a:latin typeface="Times New Roman" pitchFamily="18" charset="0"/>
              <a:cs typeface="Times New Roman" pitchFamily="18" charset="0"/>
            </a:endParaRPr>
          </a:p>
          <a:p>
            <a:pPr>
              <a:lnSpc>
                <a:spcPts val="1000"/>
              </a:lnSpc>
              <a:defRPr/>
            </a:pPr>
            <a:endParaRPr lang="ru-RU" sz="1000" dirty="0">
              <a:latin typeface="Times New Roman" pitchFamily="18" charset="0"/>
              <a:cs typeface="Times New Roman" pitchFamily="18" charset="0"/>
            </a:endParaRPr>
          </a:p>
          <a:p>
            <a:pPr>
              <a:defRPr/>
            </a:pPr>
            <a:r>
              <a:rPr lang="ru-RU" sz="1400" dirty="0">
                <a:latin typeface="Times New Roman" pitchFamily="18" charset="0"/>
                <a:cs typeface="Times New Roman" pitchFamily="18" charset="0"/>
              </a:rPr>
              <a:t>      </a:t>
            </a:r>
            <a:r>
              <a:rPr lang="ru-RU" b="1" dirty="0">
                <a:latin typeface="Times New Roman" pitchFamily="18" charset="0"/>
                <a:cs typeface="Times New Roman" pitchFamily="18" charset="0"/>
              </a:rPr>
              <a:t>Дотации </a:t>
            </a:r>
            <a:r>
              <a:rPr lang="ru-RU" dirty="0">
                <a:latin typeface="Times New Roman" pitchFamily="18" charset="0"/>
                <a:cs typeface="Times New Roman" pitchFamily="18" charset="0"/>
              </a:rPr>
              <a:t>(от лат. «</a:t>
            </a:r>
            <a:r>
              <a:rPr lang="ru-RU" dirty="0" err="1">
                <a:latin typeface="Times New Roman" pitchFamily="18" charset="0"/>
                <a:cs typeface="Times New Roman" pitchFamily="18" charset="0"/>
              </a:rPr>
              <a:t>Dotatio</a:t>
            </a:r>
            <a:r>
              <a:rPr lang="ru-RU" dirty="0">
                <a:latin typeface="Times New Roman" pitchFamily="18" charset="0"/>
                <a:cs typeface="Times New Roman" pitchFamily="18" charset="0"/>
              </a:rPr>
              <a:t>» - дар, пожертвование) </a:t>
            </a:r>
          </a:p>
          <a:p>
            <a:pPr>
              <a:defRPr/>
            </a:pPr>
            <a:r>
              <a:rPr lang="ru-RU" dirty="0">
                <a:latin typeface="Times New Roman" pitchFamily="18" charset="0"/>
                <a:cs typeface="Times New Roman" pitchFamily="18" charset="0"/>
              </a:rPr>
              <a:t>     Предоставляются без определения конкретной цели их использования</a:t>
            </a:r>
          </a:p>
          <a:p>
            <a:pPr>
              <a:lnSpc>
                <a:spcPts val="900"/>
              </a:lnSpc>
              <a:spcBef>
                <a:spcPts val="25"/>
              </a:spcBef>
              <a:defRPr/>
            </a:pPr>
            <a:endParaRPr lang="ru-RU" sz="1400" dirty="0">
              <a:latin typeface="Times New Roman" pitchFamily="18" charset="0"/>
              <a:cs typeface="Times New Roman" pitchFamily="18" charset="0"/>
            </a:endParaRPr>
          </a:p>
          <a:p>
            <a:pPr>
              <a:lnSpc>
                <a:spcPts val="1000"/>
              </a:lnSpc>
              <a:defRPr/>
            </a:pPr>
            <a:endParaRPr lang="ru-RU" sz="1400" dirty="0">
              <a:latin typeface="Times New Roman" pitchFamily="18" charset="0"/>
              <a:cs typeface="Times New Roman" pitchFamily="18" charset="0"/>
            </a:endParaRPr>
          </a:p>
          <a:p>
            <a:pPr>
              <a:lnSpc>
                <a:spcPts val="1000"/>
              </a:lnSpc>
              <a:defRPr/>
            </a:pPr>
            <a:endParaRPr lang="ru-RU" sz="1400" dirty="0">
              <a:latin typeface="Times New Roman" pitchFamily="18" charset="0"/>
              <a:cs typeface="Times New Roman" pitchFamily="18" charset="0"/>
            </a:endParaRPr>
          </a:p>
          <a:p>
            <a:pPr>
              <a:lnSpc>
                <a:spcPts val="1000"/>
              </a:lnSpc>
              <a:defRPr/>
            </a:pPr>
            <a:endParaRPr lang="ru-RU" sz="1400" dirty="0">
              <a:latin typeface="Times New Roman" pitchFamily="18" charset="0"/>
              <a:cs typeface="Times New Roman" pitchFamily="18" charset="0"/>
            </a:endParaRPr>
          </a:p>
          <a:p>
            <a:pPr marL="173038">
              <a:defRPr/>
            </a:pPr>
            <a:endParaRPr lang="ru-RU" sz="1400" dirty="0">
              <a:latin typeface="Times New Roman" pitchFamily="18" charset="0"/>
              <a:cs typeface="Times New Roman" pitchFamily="18" charset="0"/>
            </a:endParaRPr>
          </a:p>
          <a:p>
            <a:pPr marL="173038">
              <a:defRPr/>
            </a:pPr>
            <a:r>
              <a:rPr lang="ru-RU" b="1" dirty="0">
                <a:latin typeface="Times New Roman" pitchFamily="18" charset="0"/>
                <a:cs typeface="Times New Roman" pitchFamily="18" charset="0"/>
              </a:rPr>
              <a:t>Субвенции</a:t>
            </a:r>
            <a:r>
              <a:rPr lang="ru-RU" dirty="0">
                <a:latin typeface="Times New Roman" pitchFamily="18" charset="0"/>
                <a:cs typeface="Times New Roman" pitchFamily="18" charset="0"/>
              </a:rPr>
              <a:t> (от лат. «</a:t>
            </a:r>
            <a:r>
              <a:rPr lang="ru-RU" dirty="0" err="1">
                <a:latin typeface="Times New Roman" pitchFamily="18" charset="0"/>
                <a:cs typeface="Times New Roman" pitchFamily="18" charset="0"/>
              </a:rPr>
              <a:t>Subvenire</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приходить на помощь)</a:t>
            </a:r>
          </a:p>
          <a:p>
            <a:pPr>
              <a:defRPr/>
            </a:pPr>
            <a:r>
              <a:rPr lang="ru-RU" dirty="0">
                <a:latin typeface="Times New Roman" pitchFamily="18" charset="0"/>
                <a:cs typeface="Times New Roman" pitchFamily="18" charset="0"/>
              </a:rPr>
              <a:t>    Предоставляются на финансирование</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«переданных» другим публично-</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правовым</a:t>
            </a:r>
          </a:p>
          <a:p>
            <a:pPr>
              <a:defRPr/>
            </a:pPr>
            <a:r>
              <a:rPr lang="ru-RU" dirty="0">
                <a:latin typeface="Times New Roman" pitchFamily="18" charset="0"/>
                <a:cs typeface="Times New Roman" pitchFamily="18" charset="0"/>
              </a:rPr>
              <a:t>    образованиям полномочий</a:t>
            </a:r>
          </a:p>
          <a:p>
            <a:pPr>
              <a:lnSpc>
                <a:spcPts val="1000"/>
              </a:lnSpc>
              <a:defRPr/>
            </a:pPr>
            <a:endParaRPr lang="ru-RU" sz="1400" dirty="0">
              <a:latin typeface="Times New Roman" pitchFamily="18" charset="0"/>
              <a:cs typeface="Times New Roman" pitchFamily="18" charset="0"/>
            </a:endParaRPr>
          </a:p>
          <a:p>
            <a:pPr>
              <a:lnSpc>
                <a:spcPts val="1000"/>
              </a:lnSpc>
              <a:defRPr/>
            </a:pPr>
            <a:endParaRPr lang="ru-RU" sz="1400" dirty="0">
              <a:latin typeface="Times New Roman" pitchFamily="18" charset="0"/>
              <a:cs typeface="Times New Roman" pitchFamily="18" charset="0"/>
            </a:endParaRPr>
          </a:p>
          <a:p>
            <a:pPr>
              <a:lnSpc>
                <a:spcPts val="1300"/>
              </a:lnSpc>
              <a:spcBef>
                <a:spcPts val="75"/>
              </a:spcBef>
              <a:defRPr/>
            </a:pPr>
            <a:endParaRPr lang="ru-RU" sz="1400" dirty="0">
              <a:latin typeface="Times New Roman" pitchFamily="18" charset="0"/>
              <a:cs typeface="Times New Roman" pitchFamily="18" charset="0"/>
            </a:endParaRPr>
          </a:p>
          <a:p>
            <a:pPr marL="173038">
              <a:defRPr/>
            </a:pPr>
            <a:r>
              <a:rPr lang="ru-RU" b="1" dirty="0">
                <a:latin typeface="Times New Roman" pitchFamily="18" charset="0"/>
                <a:cs typeface="Times New Roman" pitchFamily="18" charset="0"/>
              </a:rPr>
              <a:t>Субсидии</a:t>
            </a:r>
            <a:r>
              <a:rPr lang="ru-RU" dirty="0">
                <a:latin typeface="Times New Roman" pitchFamily="18" charset="0"/>
                <a:cs typeface="Times New Roman" pitchFamily="18" charset="0"/>
              </a:rPr>
              <a:t> (от лат. «</a:t>
            </a:r>
            <a:r>
              <a:rPr lang="ru-RU" dirty="0" err="1">
                <a:latin typeface="Times New Roman" pitchFamily="18" charset="0"/>
                <a:cs typeface="Times New Roman" pitchFamily="18" charset="0"/>
              </a:rPr>
              <a:t>Subsidium</a:t>
            </a:r>
            <a:r>
              <a:rPr lang="ru-RU" dirty="0">
                <a:latin typeface="Times New Roman" pitchFamily="18" charset="0"/>
                <a:cs typeface="Times New Roman" pitchFamily="18" charset="0"/>
              </a:rPr>
              <a:t>» -поддержка)</a:t>
            </a:r>
            <a:r>
              <a:rPr lang="en-US" dirty="0">
                <a:latin typeface="Times New Roman" pitchFamily="18" charset="0"/>
                <a:cs typeface="Times New Roman" pitchFamily="18" charset="0"/>
              </a:rPr>
              <a:t> </a:t>
            </a:r>
          </a:p>
          <a:p>
            <a:pPr marL="173038">
              <a:defRPr/>
            </a:pPr>
            <a:r>
              <a:rPr lang="ru-RU" dirty="0">
                <a:latin typeface="Times New Roman" pitchFamily="18" charset="0"/>
                <a:cs typeface="Times New Roman" pitchFamily="18" charset="0"/>
              </a:rPr>
              <a:t>Предоставляются на условиях долевого</a:t>
            </a:r>
            <a:r>
              <a:rPr lang="en-US" dirty="0">
                <a:latin typeface="Times New Roman" pitchFamily="18" charset="0"/>
                <a:cs typeface="Times New Roman" pitchFamily="18" charset="0"/>
              </a:rPr>
              <a:t> </a:t>
            </a:r>
            <a:r>
              <a:rPr lang="ru-RU" dirty="0" err="1">
                <a:latin typeface="Times New Roman" pitchFamily="18" charset="0"/>
                <a:cs typeface="Times New Roman" pitchFamily="18" charset="0"/>
              </a:rPr>
              <a:t>софинансирования</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 расходов других</a:t>
            </a:r>
          </a:p>
          <a:p>
            <a:pPr marL="173038">
              <a:defRPr/>
            </a:pP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бюджетов</a:t>
            </a:r>
          </a:p>
        </p:txBody>
      </p:sp>
      <p:sp>
        <p:nvSpPr>
          <p:cNvPr id="10" name="Прямоугольник 9"/>
          <p:cNvSpPr/>
          <p:nvPr/>
        </p:nvSpPr>
        <p:spPr>
          <a:xfrm>
            <a:off x="0" y="0"/>
            <a:ext cx="9144000" cy="2246769"/>
          </a:xfrm>
          <a:prstGeom prst="rect">
            <a:avLst/>
          </a:prstGeom>
          <a:solidFill>
            <a:schemeClr val="bg2">
              <a:alpha val="42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lnSpc>
                <a:spcPts val="2400"/>
              </a:lnSpc>
              <a:spcAft>
                <a:spcPts val="0"/>
              </a:spcAft>
              <a:defRPr/>
            </a:pPr>
            <a:endParaRPr lang="ru-RU" sz="2000" b="1" dirty="0">
              <a:solidFill>
                <a:schemeClr val="accent6">
                  <a:lumMod val="50000"/>
                </a:schemeClr>
              </a:solidFill>
              <a:latin typeface="Times New Roman" pitchFamily="18" charset="0"/>
              <a:cs typeface="Times New Roman" pitchFamily="18" charset="0"/>
            </a:endParaRPr>
          </a:p>
          <a:p>
            <a:pPr algn="ctr" fontAlgn="auto">
              <a:lnSpc>
                <a:spcPts val="2400"/>
              </a:lnSpc>
              <a:spcAft>
                <a:spcPts val="0"/>
              </a:spcAft>
              <a:defRPr/>
            </a:pPr>
            <a:r>
              <a:rPr lang="ru-RU" sz="2000" b="1" dirty="0">
                <a:solidFill>
                  <a:schemeClr val="accent6">
                    <a:lumMod val="50000"/>
                  </a:schemeClr>
                </a:solidFill>
                <a:latin typeface="Times New Roman" pitchFamily="18" charset="0"/>
                <a:cs typeface="Times New Roman" pitchFamily="18" charset="0"/>
              </a:rPr>
              <a:t>Межбюджетные трансферты – основной вид </a:t>
            </a:r>
          </a:p>
          <a:p>
            <a:pPr algn="ctr" fontAlgn="auto">
              <a:lnSpc>
                <a:spcPts val="2400"/>
              </a:lnSpc>
              <a:spcAft>
                <a:spcPts val="0"/>
              </a:spcAft>
              <a:defRPr/>
            </a:pPr>
            <a:r>
              <a:rPr lang="ru-RU" sz="2000" b="1" dirty="0">
                <a:solidFill>
                  <a:schemeClr val="accent6">
                    <a:lumMod val="50000"/>
                  </a:schemeClr>
                </a:solidFill>
                <a:latin typeface="Times New Roman" pitchFamily="18" charset="0"/>
                <a:cs typeface="Times New Roman" pitchFamily="18" charset="0"/>
              </a:rPr>
              <a:t>безвозмездных перечислений</a:t>
            </a:r>
            <a:r>
              <a:rPr lang="en-US" sz="2000" b="1" dirty="0">
                <a:solidFill>
                  <a:schemeClr val="accent6">
                    <a:lumMod val="50000"/>
                  </a:schemeClr>
                </a:solidFill>
                <a:latin typeface="Times New Roman" pitchFamily="18" charset="0"/>
                <a:cs typeface="Times New Roman" pitchFamily="18" charset="0"/>
              </a:rPr>
              <a:t>. </a:t>
            </a:r>
            <a:endParaRPr lang="ru-RU" sz="2000" b="1" dirty="0">
              <a:solidFill>
                <a:schemeClr val="accent6">
                  <a:lumMod val="50000"/>
                </a:schemeClr>
              </a:solidFill>
              <a:latin typeface="Times New Roman" pitchFamily="18" charset="0"/>
              <a:cs typeface="Times New Roman" pitchFamily="18" charset="0"/>
            </a:endParaRPr>
          </a:p>
          <a:p>
            <a:pPr algn="ctr" fontAlgn="auto">
              <a:lnSpc>
                <a:spcPts val="2400"/>
              </a:lnSpc>
              <a:spcAft>
                <a:spcPts val="0"/>
              </a:spcAft>
              <a:defRPr/>
            </a:pPr>
            <a:endParaRPr lang="ru-RU" sz="2000" b="1" dirty="0">
              <a:solidFill>
                <a:schemeClr val="accent6">
                  <a:lumMod val="50000"/>
                </a:schemeClr>
              </a:solidFill>
              <a:latin typeface="Times New Roman" pitchFamily="18" charset="0"/>
              <a:cs typeface="Times New Roman" pitchFamily="18" charset="0"/>
            </a:endParaRPr>
          </a:p>
          <a:p>
            <a:pPr algn="ctr" fontAlgn="auto">
              <a:lnSpc>
                <a:spcPts val="2400"/>
              </a:lnSpc>
              <a:spcAft>
                <a:spcPts val="0"/>
              </a:spcAft>
              <a:defRPr/>
            </a:pPr>
            <a:r>
              <a:rPr lang="ru-RU" sz="2000" dirty="0">
                <a:solidFill>
                  <a:schemeClr val="accent6">
                    <a:lumMod val="50000"/>
                  </a:schemeClr>
                </a:solidFill>
                <a:latin typeface="Times New Roman" pitchFamily="18" charset="0"/>
                <a:cs typeface="Times New Roman" pitchFamily="18" charset="0"/>
              </a:rPr>
              <a:t>Это денежные средства, перечисляемые из одного бюджета бюджетной системы Российской Федерации другому.</a:t>
            </a:r>
            <a:endParaRPr lang="ru-RU" sz="2000" b="1" dirty="0">
              <a:solidFill>
                <a:schemeClr val="accent6">
                  <a:lumMod val="50000"/>
                </a:schemeClr>
              </a:solidFill>
              <a:latin typeface="Times New Roman" pitchFamily="18" charset="0"/>
              <a:cs typeface="Times New Roman" pitchFamily="18" charset="0"/>
            </a:endParaRPr>
          </a:p>
          <a:p>
            <a:pPr algn="ctr" fontAlgn="auto">
              <a:lnSpc>
                <a:spcPts val="2400"/>
              </a:lnSpc>
              <a:spcAft>
                <a:spcPts val="0"/>
              </a:spcAft>
              <a:defRPr/>
            </a:pPr>
            <a:endParaRPr lang="ru-RU" sz="2000" b="1" dirty="0">
              <a:solidFill>
                <a:schemeClr val="accent6">
                  <a:lumMod val="50000"/>
                </a:schemeClr>
              </a:solidFill>
              <a:latin typeface="Times New Roman" pitchFamily="18" charset="0"/>
              <a:cs typeface="Times New Roman" pitchFamily="18" charset="0"/>
            </a:endParaRPr>
          </a:p>
        </p:txBody>
      </p:sp>
      <p:sp>
        <p:nvSpPr>
          <p:cNvPr id="11" name="Номер слайда 10"/>
          <p:cNvSpPr>
            <a:spLocks noGrp="1"/>
          </p:cNvSpPr>
          <p:nvPr>
            <p:ph type="sldNum" sz="quarter" idx="12"/>
          </p:nvPr>
        </p:nvSpPr>
        <p:spPr/>
        <p:txBody>
          <a:bodyPr/>
          <a:lstStyle/>
          <a:p>
            <a:pPr>
              <a:defRPr/>
            </a:pPr>
            <a:fld id="{F4591B3A-80BC-4570-BAB4-417BFF87656B}" type="slidenum">
              <a:rPr lang="ru-RU"/>
              <a:pPr>
                <a:defRPr/>
              </a:pPr>
              <a:t>15</a:t>
            </a:fld>
            <a:endParaRPr lang="ru-RU"/>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WordArt 37"/>
          <p:cNvSpPr>
            <a:spLocks noChangeArrowheads="1" noChangeShapeType="1" noTextEdit="1"/>
          </p:cNvSpPr>
          <p:nvPr/>
        </p:nvSpPr>
        <p:spPr bwMode="auto">
          <a:xfrm>
            <a:off x="928662" y="714356"/>
            <a:ext cx="7429552" cy="757874"/>
          </a:xfrm>
          <a:prstGeom prst="rect">
            <a:avLst/>
          </a:prstGeom>
        </p:spPr>
        <p:txBody>
          <a:bodyPr wrap="none" fromWordArt="1">
            <a:prstTxWarp prst="textPlain">
              <a:avLst>
                <a:gd name="adj" fmla="val 50053"/>
              </a:avLst>
            </a:prstTxWarp>
          </a:bodyPr>
          <a:lstStyle/>
          <a:p>
            <a:pPr algn="ctr"/>
            <a:r>
              <a:rPr lang="ru-RU" sz="2800" b="1" kern="10" dirty="0">
                <a:ln w="9525">
                  <a:noFill/>
                  <a:round/>
                  <a:headEnd/>
                  <a:tailEnd/>
                </a:ln>
                <a:solidFill>
                  <a:srgbClr val="0D5A50"/>
                </a:solidFill>
                <a:latin typeface="Times New Roman"/>
                <a:cs typeface="Times New Roman"/>
              </a:rPr>
              <a:t>Основные параметры проекта бюджета поселения</a:t>
            </a:r>
          </a:p>
        </p:txBody>
      </p:sp>
      <p:sp>
        <p:nvSpPr>
          <p:cNvPr id="20" name="Номер слайда 19"/>
          <p:cNvSpPr>
            <a:spLocks noGrp="1"/>
          </p:cNvSpPr>
          <p:nvPr>
            <p:ph type="sldNum" sz="quarter" idx="12"/>
          </p:nvPr>
        </p:nvSpPr>
        <p:spPr>
          <a:xfrm>
            <a:off x="6553200" y="6143625"/>
            <a:ext cx="2233613" cy="577850"/>
          </a:xfrm>
        </p:spPr>
        <p:txBody>
          <a:bodyPr/>
          <a:lstStyle/>
          <a:p>
            <a:pPr>
              <a:defRPr/>
            </a:pPr>
            <a:fld id="{5318242B-46B6-4482-98E7-7D71AA53BEF4}" type="slidenum">
              <a:rPr lang="ru-RU"/>
              <a:pPr>
                <a:defRPr/>
              </a:pPr>
              <a:t>16</a:t>
            </a:fld>
            <a:endParaRPr lang="ru-RU" dirty="0"/>
          </a:p>
        </p:txBody>
      </p:sp>
      <p:graphicFrame>
        <p:nvGraphicFramePr>
          <p:cNvPr id="6" name="Диаграмма 5"/>
          <p:cNvGraphicFramePr/>
          <p:nvPr>
            <p:extLst>
              <p:ext uri="{D42A27DB-BD31-4B8C-83A1-F6EECF244321}">
                <p14:modId xmlns:p14="http://schemas.microsoft.com/office/powerpoint/2010/main" val="3572779502"/>
              </p:ext>
            </p:extLst>
          </p:nvPr>
        </p:nvGraphicFramePr>
        <p:xfrm>
          <a:off x="642910" y="1785926"/>
          <a:ext cx="8001056" cy="47783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p:cNvSpPr txBox="1">
            <a:spLocks noChangeArrowheads="1"/>
          </p:cNvSpPr>
          <p:nvPr/>
        </p:nvSpPr>
        <p:spPr bwMode="auto">
          <a:xfrm>
            <a:off x="7500958" y="1428736"/>
            <a:ext cx="1500187" cy="338554"/>
          </a:xfrm>
          <a:prstGeom prst="rect">
            <a:avLst/>
          </a:prstGeom>
          <a:noFill/>
          <a:ln w="9525">
            <a:noFill/>
            <a:miter lim="800000"/>
            <a:headEnd/>
            <a:tailEnd/>
          </a:ln>
        </p:spPr>
        <p:txBody>
          <a:bodyPr>
            <a:spAutoFit/>
          </a:bodyPr>
          <a:lstStyle/>
          <a:p>
            <a:r>
              <a:rPr lang="ru-RU" sz="1600" b="1" dirty="0">
                <a:latin typeface="Constantia" pitchFamily="18" charset="0"/>
              </a:rPr>
              <a:t>Тыс. руб.</a:t>
            </a:r>
          </a:p>
        </p:txBody>
      </p: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4828" name="Rectangle 35"/>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ru-RU"/>
          </a:p>
        </p:txBody>
      </p:sp>
      <p:sp>
        <p:nvSpPr>
          <p:cNvPr id="34829" name="WordArt 17"/>
          <p:cNvSpPr>
            <a:spLocks noChangeArrowheads="1" noChangeShapeType="1" noTextEdit="1"/>
          </p:cNvSpPr>
          <p:nvPr/>
        </p:nvSpPr>
        <p:spPr bwMode="auto">
          <a:xfrm>
            <a:off x="357158" y="785794"/>
            <a:ext cx="8501122" cy="768350"/>
          </a:xfrm>
          <a:prstGeom prst="rect">
            <a:avLst/>
          </a:prstGeom>
        </p:spPr>
        <p:txBody>
          <a:bodyPr wrap="none" fromWordArt="1">
            <a:prstTxWarp prst="textPlain">
              <a:avLst>
                <a:gd name="adj" fmla="val 50000"/>
              </a:avLst>
            </a:prstTxWarp>
          </a:bodyPr>
          <a:lstStyle/>
          <a:p>
            <a:pPr algn="ctr"/>
            <a:r>
              <a:rPr lang="ru-RU" sz="3600" kern="10" dirty="0">
                <a:ln w="9525">
                  <a:noFill/>
                  <a:round/>
                  <a:headEnd/>
                  <a:tailEnd/>
                </a:ln>
                <a:solidFill>
                  <a:srgbClr val="0D5A50"/>
                </a:solidFill>
                <a:effectLst>
                  <a:outerShdw dist="35921" dir="2700000" algn="ctr" rotWithShape="0">
                    <a:srgbClr val="C0C0C0">
                      <a:alpha val="79999"/>
                    </a:srgbClr>
                  </a:outerShdw>
                </a:effectLst>
                <a:latin typeface="Times New Roman"/>
                <a:cs typeface="Times New Roman"/>
              </a:rPr>
              <a:t>Динамика доходов бюджета поселения</a:t>
            </a:r>
          </a:p>
        </p:txBody>
      </p:sp>
      <p:sp>
        <p:nvSpPr>
          <p:cNvPr id="34830" name="TextBox 11"/>
          <p:cNvSpPr txBox="1">
            <a:spLocks noChangeArrowheads="1"/>
          </p:cNvSpPr>
          <p:nvPr/>
        </p:nvSpPr>
        <p:spPr bwMode="auto">
          <a:xfrm>
            <a:off x="7500938" y="1643063"/>
            <a:ext cx="1500187" cy="338554"/>
          </a:xfrm>
          <a:prstGeom prst="rect">
            <a:avLst/>
          </a:prstGeom>
          <a:noFill/>
          <a:ln w="9525">
            <a:noFill/>
            <a:miter lim="800000"/>
            <a:headEnd/>
            <a:tailEnd/>
          </a:ln>
        </p:spPr>
        <p:txBody>
          <a:bodyPr>
            <a:spAutoFit/>
          </a:bodyPr>
          <a:lstStyle/>
          <a:p>
            <a:r>
              <a:rPr lang="ru-RU" sz="1600" b="1" dirty="0">
                <a:latin typeface="Constantia" pitchFamily="18" charset="0"/>
              </a:rPr>
              <a:t>Тыс. руб.</a:t>
            </a:r>
          </a:p>
        </p:txBody>
      </p:sp>
      <p:sp>
        <p:nvSpPr>
          <p:cNvPr id="34831" name="TextBox 22"/>
          <p:cNvSpPr txBox="1">
            <a:spLocks noChangeArrowheads="1"/>
          </p:cNvSpPr>
          <p:nvPr/>
        </p:nvSpPr>
        <p:spPr bwMode="auto">
          <a:xfrm>
            <a:off x="714375" y="2500313"/>
            <a:ext cx="571500" cy="369887"/>
          </a:xfrm>
          <a:prstGeom prst="rect">
            <a:avLst/>
          </a:prstGeom>
          <a:noFill/>
          <a:ln w="9525">
            <a:noFill/>
            <a:miter lim="800000"/>
            <a:headEnd/>
            <a:tailEnd/>
          </a:ln>
        </p:spPr>
        <p:txBody>
          <a:bodyPr>
            <a:spAutoFit/>
          </a:bodyPr>
          <a:lstStyle/>
          <a:p>
            <a:endParaRPr lang="ru-RU"/>
          </a:p>
        </p:txBody>
      </p:sp>
      <p:sp>
        <p:nvSpPr>
          <p:cNvPr id="18" name="Номер слайда 17"/>
          <p:cNvSpPr>
            <a:spLocks noGrp="1"/>
          </p:cNvSpPr>
          <p:nvPr>
            <p:ph type="sldNum" sz="quarter" idx="12"/>
          </p:nvPr>
        </p:nvSpPr>
        <p:spPr/>
        <p:txBody>
          <a:bodyPr/>
          <a:lstStyle/>
          <a:p>
            <a:pPr>
              <a:defRPr/>
            </a:pPr>
            <a:fld id="{905F5381-8D12-4803-B337-263FCCA5FFC5}" type="slidenum">
              <a:rPr lang="ru-RU"/>
              <a:pPr>
                <a:defRPr/>
              </a:pPr>
              <a:t>17</a:t>
            </a:fld>
            <a:endParaRPr lang="ru-RU"/>
          </a:p>
        </p:txBody>
      </p:sp>
      <p:graphicFrame>
        <p:nvGraphicFramePr>
          <p:cNvPr id="9" name="Диаграмма 8"/>
          <p:cNvGraphicFramePr/>
          <p:nvPr>
            <p:extLst>
              <p:ext uri="{D42A27DB-BD31-4B8C-83A1-F6EECF244321}">
                <p14:modId xmlns:p14="http://schemas.microsoft.com/office/powerpoint/2010/main" val="3858543625"/>
              </p:ext>
            </p:extLst>
          </p:nvPr>
        </p:nvGraphicFramePr>
        <p:xfrm>
          <a:off x="214282" y="1397000"/>
          <a:ext cx="8715436" cy="546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a:xfrm>
            <a:off x="8647272" y="6407944"/>
            <a:ext cx="365760" cy="365125"/>
          </a:xfrm>
        </p:spPr>
        <p:txBody>
          <a:bodyPr/>
          <a:lstStyle/>
          <a:p>
            <a:fld id="{72265522-47FA-4D9A-898C-F000CDFBD2F5}" type="slidenum">
              <a:rPr lang="ru-RU"/>
              <a:pPr/>
              <a:t>18</a:t>
            </a:fld>
            <a:endParaRPr lang="ru-RU"/>
          </a:p>
        </p:txBody>
      </p:sp>
      <p:graphicFrame>
        <p:nvGraphicFramePr>
          <p:cNvPr id="14" name="Таблица 13"/>
          <p:cNvGraphicFramePr>
            <a:graphicFrameLocks noGrp="1"/>
          </p:cNvGraphicFramePr>
          <p:nvPr>
            <p:extLst>
              <p:ext uri="{D42A27DB-BD31-4B8C-83A1-F6EECF244321}">
                <p14:modId xmlns:p14="http://schemas.microsoft.com/office/powerpoint/2010/main" val="3105719142"/>
              </p:ext>
            </p:extLst>
          </p:nvPr>
        </p:nvGraphicFramePr>
        <p:xfrm>
          <a:off x="500034" y="3500438"/>
          <a:ext cx="7929618" cy="3000372"/>
        </p:xfrm>
        <a:graphic>
          <a:graphicData uri="http://schemas.openxmlformats.org/drawingml/2006/table">
            <a:tbl>
              <a:tblPr firstRow="1" bandRow="1">
                <a:tableStyleId>{7DF18680-E054-41AD-8BC1-D1AEF772440D}</a:tableStyleId>
              </a:tblPr>
              <a:tblGrid>
                <a:gridCol w="650482">
                  <a:extLst>
                    <a:ext uri="{9D8B030D-6E8A-4147-A177-3AD203B41FA5}">
                      <a16:colId xmlns:a16="http://schemas.microsoft.com/office/drawing/2014/main" val="20000"/>
                    </a:ext>
                  </a:extLst>
                </a:gridCol>
                <a:gridCol w="3644728">
                  <a:extLst>
                    <a:ext uri="{9D8B030D-6E8A-4147-A177-3AD203B41FA5}">
                      <a16:colId xmlns:a16="http://schemas.microsoft.com/office/drawing/2014/main" val="20001"/>
                    </a:ext>
                  </a:extLst>
                </a:gridCol>
                <a:gridCol w="1211461">
                  <a:extLst>
                    <a:ext uri="{9D8B030D-6E8A-4147-A177-3AD203B41FA5}">
                      <a16:colId xmlns:a16="http://schemas.microsoft.com/office/drawing/2014/main" val="20002"/>
                    </a:ext>
                  </a:extLst>
                </a:gridCol>
                <a:gridCol w="995645">
                  <a:extLst>
                    <a:ext uri="{9D8B030D-6E8A-4147-A177-3AD203B41FA5}">
                      <a16:colId xmlns:a16="http://schemas.microsoft.com/office/drawing/2014/main" val="20003"/>
                    </a:ext>
                  </a:extLst>
                </a:gridCol>
                <a:gridCol w="1427302">
                  <a:extLst>
                    <a:ext uri="{9D8B030D-6E8A-4147-A177-3AD203B41FA5}">
                      <a16:colId xmlns:a16="http://schemas.microsoft.com/office/drawing/2014/main" val="20004"/>
                    </a:ext>
                  </a:extLst>
                </a:gridCol>
              </a:tblGrid>
              <a:tr h="523988">
                <a:tc>
                  <a:txBody>
                    <a:bodyPr/>
                    <a:lstStyle/>
                    <a:p>
                      <a:r>
                        <a:rPr lang="ru-RU" dirty="0">
                          <a:latin typeface="Times New Roman" pitchFamily="18" charset="0"/>
                          <a:cs typeface="Times New Roman" pitchFamily="18" charset="0"/>
                        </a:rPr>
                        <a:t>№</a:t>
                      </a:r>
                    </a:p>
                  </a:txBody>
                  <a:tcPr/>
                </a:tc>
                <a:tc>
                  <a:txBody>
                    <a:bodyPr/>
                    <a:lstStyle/>
                    <a:p>
                      <a:r>
                        <a:rPr lang="ru-RU" dirty="0">
                          <a:latin typeface="Times New Roman" pitchFamily="18" charset="0"/>
                          <a:cs typeface="Times New Roman" pitchFamily="18" charset="0"/>
                        </a:rPr>
                        <a:t>Наименование</a:t>
                      </a:r>
                    </a:p>
                  </a:txBody>
                  <a:tcPr/>
                </a:tc>
                <a:tc>
                  <a:txBody>
                    <a:bodyPr/>
                    <a:lstStyle/>
                    <a:p>
                      <a:pPr algn="ctr"/>
                      <a:r>
                        <a:rPr lang="ru-RU" dirty="0">
                          <a:latin typeface="Times New Roman" pitchFamily="18" charset="0"/>
                          <a:cs typeface="Times New Roman" pitchFamily="18" charset="0"/>
                        </a:rPr>
                        <a:t>20</a:t>
                      </a:r>
                      <a:r>
                        <a:rPr lang="en-US" dirty="0">
                          <a:latin typeface="Times New Roman" pitchFamily="18" charset="0"/>
                          <a:cs typeface="Times New Roman" pitchFamily="18" charset="0"/>
                        </a:rPr>
                        <a:t>2</a:t>
                      </a:r>
                      <a:r>
                        <a:rPr lang="ru-RU" dirty="0">
                          <a:latin typeface="Times New Roman" pitchFamily="18" charset="0"/>
                          <a:cs typeface="Times New Roman" pitchFamily="18" charset="0"/>
                        </a:rPr>
                        <a:t>2</a:t>
                      </a:r>
                    </a:p>
                  </a:txBody>
                  <a:tcPr/>
                </a:tc>
                <a:tc>
                  <a:txBody>
                    <a:bodyPr/>
                    <a:lstStyle/>
                    <a:p>
                      <a:pPr algn="ctr"/>
                      <a:r>
                        <a:rPr lang="ru-RU" dirty="0">
                          <a:latin typeface="Times New Roman" pitchFamily="18" charset="0"/>
                          <a:cs typeface="Times New Roman" pitchFamily="18" charset="0"/>
                        </a:rPr>
                        <a:t>2023</a:t>
                      </a:r>
                    </a:p>
                  </a:txBody>
                  <a:tcPr/>
                </a:tc>
                <a:tc>
                  <a:txBody>
                    <a:bodyPr/>
                    <a:lstStyle/>
                    <a:p>
                      <a:pPr algn="ctr"/>
                      <a:r>
                        <a:rPr lang="ru-RU" dirty="0">
                          <a:latin typeface="Times New Roman" pitchFamily="18" charset="0"/>
                          <a:cs typeface="Times New Roman" pitchFamily="18" charset="0"/>
                        </a:rPr>
                        <a:t>20</a:t>
                      </a:r>
                      <a:r>
                        <a:rPr lang="en-US" dirty="0">
                          <a:latin typeface="Times New Roman" pitchFamily="18" charset="0"/>
                          <a:cs typeface="Times New Roman" pitchFamily="18" charset="0"/>
                        </a:rPr>
                        <a:t>2</a:t>
                      </a:r>
                      <a:r>
                        <a:rPr lang="ru-RU" dirty="0">
                          <a:latin typeface="Times New Roman" pitchFamily="18" charset="0"/>
                          <a:cs typeface="Times New Roman" pitchFamily="18" charset="0"/>
                        </a:rPr>
                        <a:t>4</a:t>
                      </a:r>
                    </a:p>
                  </a:txBody>
                  <a:tcPr/>
                </a:tc>
                <a:extLst>
                  <a:ext uri="{0D108BD9-81ED-4DB2-BD59-A6C34878D82A}">
                    <a16:rowId xmlns:a16="http://schemas.microsoft.com/office/drawing/2014/main" val="10000"/>
                  </a:ext>
                </a:extLst>
              </a:tr>
              <a:tr h="523988">
                <a:tc>
                  <a:txBody>
                    <a:bodyPr/>
                    <a:lstStyle/>
                    <a:p>
                      <a:r>
                        <a:rPr lang="ru-RU" dirty="0">
                          <a:latin typeface="Times New Roman" pitchFamily="18" charset="0"/>
                          <a:cs typeface="Times New Roman" pitchFamily="18" charset="0"/>
                        </a:rPr>
                        <a:t>1</a:t>
                      </a:r>
                    </a:p>
                  </a:txBody>
                  <a:tcPr/>
                </a:tc>
                <a:tc>
                  <a:txBody>
                    <a:bodyPr/>
                    <a:lstStyle/>
                    <a:p>
                      <a:r>
                        <a:rPr lang="ru-RU" dirty="0">
                          <a:latin typeface="Times New Roman" pitchFamily="18" charset="0"/>
                          <a:cs typeface="Times New Roman" pitchFamily="18" charset="0"/>
                        </a:rPr>
                        <a:t>Дотации</a:t>
                      </a:r>
                    </a:p>
                  </a:txBody>
                  <a:tcPr/>
                </a:tc>
                <a:tc>
                  <a:txBody>
                    <a:bodyPr/>
                    <a:lstStyle/>
                    <a:p>
                      <a:pPr algn="ctr" fontAlgn="b"/>
                      <a:r>
                        <a:rPr lang="ru-RU" sz="1600" b="1" u="none" strike="noStrike" dirty="0">
                          <a:latin typeface="Times New Roman" pitchFamily="18" charset="0"/>
                          <a:cs typeface="Times New Roman" pitchFamily="18" charset="0"/>
                        </a:rPr>
                        <a:t>1 552,3</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ru-RU" sz="1600" b="1" u="none" strike="noStrike" dirty="0">
                          <a:latin typeface="Times New Roman" pitchFamily="18" charset="0"/>
                          <a:cs typeface="Times New Roman" pitchFamily="18" charset="0"/>
                        </a:rPr>
                        <a:t>1 241,8</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ru-RU" sz="1600" b="1" u="none" strike="noStrike" dirty="0">
                          <a:latin typeface="Times New Roman" pitchFamily="18" charset="0"/>
                          <a:cs typeface="Times New Roman" pitchFamily="18" charset="0"/>
                        </a:rPr>
                        <a:t>1 117,6</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extLst>
                  <a:ext uri="{0D108BD9-81ED-4DB2-BD59-A6C34878D82A}">
                    <a16:rowId xmlns:a16="http://schemas.microsoft.com/office/drawing/2014/main" val="10001"/>
                  </a:ext>
                </a:extLst>
              </a:tr>
              <a:tr h="523988">
                <a:tc>
                  <a:txBody>
                    <a:bodyPr/>
                    <a:lstStyle/>
                    <a:p>
                      <a:r>
                        <a:rPr lang="ru-RU" dirty="0">
                          <a:latin typeface="Times New Roman" pitchFamily="18" charset="0"/>
                          <a:cs typeface="Times New Roman" pitchFamily="18" charset="0"/>
                        </a:rPr>
                        <a:t>2</a:t>
                      </a:r>
                    </a:p>
                  </a:txBody>
                  <a:tcPr/>
                </a:tc>
                <a:tc>
                  <a:txBody>
                    <a:bodyPr/>
                    <a:lstStyle/>
                    <a:p>
                      <a:r>
                        <a:rPr lang="ru-RU" dirty="0">
                          <a:latin typeface="Times New Roman" pitchFamily="18" charset="0"/>
                          <a:cs typeface="Times New Roman" pitchFamily="18" charset="0"/>
                        </a:rPr>
                        <a:t>Субвенции</a:t>
                      </a:r>
                    </a:p>
                  </a:txBody>
                  <a:tcPr/>
                </a:tc>
                <a:tc>
                  <a:txBody>
                    <a:bodyPr/>
                    <a:lstStyle/>
                    <a:p>
                      <a:pPr algn="ctr" fontAlgn="ctr"/>
                      <a:r>
                        <a:rPr lang="ru-RU" sz="1600" b="1" i="0" u="none" strike="noStrike" dirty="0">
                          <a:solidFill>
                            <a:schemeClr val="tx1"/>
                          </a:solidFill>
                          <a:latin typeface="Times New Roman" pitchFamily="18" charset="0"/>
                          <a:cs typeface="Times New Roman" pitchFamily="18" charset="0"/>
                        </a:rPr>
                        <a:t>242,8</a:t>
                      </a:r>
                    </a:p>
                  </a:txBody>
                  <a:tcPr marL="9525" marR="9525" marT="9525" marB="0" anchor="ctr"/>
                </a:tc>
                <a:tc>
                  <a:txBody>
                    <a:bodyPr/>
                    <a:lstStyle/>
                    <a:p>
                      <a:pPr algn="ctr" fontAlgn="ctr"/>
                      <a:r>
                        <a:rPr lang="ru-RU" sz="1600" b="1" i="0" u="none" strike="noStrike" dirty="0">
                          <a:solidFill>
                            <a:schemeClr val="tx1"/>
                          </a:solidFill>
                          <a:latin typeface="Times New Roman" pitchFamily="18" charset="0"/>
                          <a:cs typeface="Times New Roman" pitchFamily="18" charset="0"/>
                        </a:rPr>
                        <a:t>251,8</a:t>
                      </a:r>
                    </a:p>
                  </a:txBody>
                  <a:tcPr marL="9525" marR="9525" marT="9525" marB="0" anchor="ctr"/>
                </a:tc>
                <a:tc>
                  <a:txBody>
                    <a:bodyPr/>
                    <a:lstStyle/>
                    <a:p>
                      <a:pPr algn="ctr" fontAlgn="ctr"/>
                      <a:r>
                        <a:rPr lang="ru-RU" sz="1600" b="1" i="0" u="none" strike="noStrike" dirty="0">
                          <a:solidFill>
                            <a:schemeClr val="tx1"/>
                          </a:solidFill>
                          <a:latin typeface="Times New Roman" pitchFamily="18" charset="0"/>
                          <a:cs typeface="Times New Roman" pitchFamily="18" charset="0"/>
                        </a:rPr>
                        <a:t>0,2</a:t>
                      </a:r>
                    </a:p>
                  </a:txBody>
                  <a:tcPr marL="9525" marR="9525" marT="9525" marB="0" anchor="ctr"/>
                </a:tc>
                <a:extLst>
                  <a:ext uri="{0D108BD9-81ED-4DB2-BD59-A6C34878D82A}">
                    <a16:rowId xmlns:a16="http://schemas.microsoft.com/office/drawing/2014/main" val="10002"/>
                  </a:ext>
                </a:extLst>
              </a:tr>
              <a:tr h="904420">
                <a:tc>
                  <a:txBody>
                    <a:bodyPr/>
                    <a:lstStyle/>
                    <a:p>
                      <a:r>
                        <a:rPr lang="ru-RU" dirty="0">
                          <a:latin typeface="Times New Roman" pitchFamily="18" charset="0"/>
                          <a:cs typeface="Times New Roman" pitchFamily="18" charset="0"/>
                        </a:rPr>
                        <a:t>3</a:t>
                      </a:r>
                    </a:p>
                  </a:txBody>
                  <a:tcPr/>
                </a:tc>
                <a:tc>
                  <a:txBody>
                    <a:bodyPr/>
                    <a:lstStyle/>
                    <a:p>
                      <a:r>
                        <a:rPr lang="ru-RU" dirty="0">
                          <a:latin typeface="Times New Roman" pitchFamily="18" charset="0"/>
                          <a:cs typeface="Times New Roman" pitchFamily="18" charset="0"/>
                        </a:rPr>
                        <a:t>Иные межбюджетные  трансферты</a:t>
                      </a:r>
                    </a:p>
                  </a:txBody>
                  <a:tcPr/>
                </a:tc>
                <a:tc>
                  <a:txBody>
                    <a:bodyPr/>
                    <a:lstStyle/>
                    <a:p>
                      <a:pPr algn="ctr"/>
                      <a:r>
                        <a:rPr lang="ru-RU" sz="1500" b="1" baseline="0" dirty="0">
                          <a:latin typeface="Times New Roman" pitchFamily="18" charset="0"/>
                          <a:cs typeface="Times New Roman" pitchFamily="18" charset="0"/>
                        </a:rPr>
                        <a:t>1 812,5</a:t>
                      </a:r>
                      <a:endParaRPr lang="ru-RU" sz="1500" b="1" baseline="0" dirty="0">
                        <a:solidFill>
                          <a:schemeClr val="tx1"/>
                        </a:solidFill>
                        <a:latin typeface="Times New Roman" pitchFamily="18" charset="0"/>
                        <a:cs typeface="Times New Roman" pitchFamily="18" charset="0"/>
                      </a:endParaRPr>
                    </a:p>
                  </a:txBody>
                  <a:tcPr/>
                </a:tc>
                <a:tc>
                  <a:txBody>
                    <a:bodyPr/>
                    <a:lstStyle/>
                    <a:p>
                      <a:pPr algn="ctr"/>
                      <a:r>
                        <a:rPr lang="ru-RU" sz="1600" b="1" dirty="0">
                          <a:solidFill>
                            <a:schemeClr val="tx1"/>
                          </a:solidFill>
                          <a:latin typeface="Times New Roman" pitchFamily="18" charset="0"/>
                          <a:cs typeface="Times New Roman" pitchFamily="18" charset="0"/>
                        </a:rPr>
                        <a:t>1812,5</a:t>
                      </a:r>
                    </a:p>
                  </a:txBody>
                  <a:tcPr/>
                </a:tc>
                <a:tc>
                  <a:txBody>
                    <a:bodyPr/>
                    <a:lstStyle/>
                    <a:p>
                      <a:pPr algn="ctr"/>
                      <a:r>
                        <a:rPr lang="ru-RU" sz="1600" b="1" dirty="0">
                          <a:solidFill>
                            <a:schemeClr val="tx1"/>
                          </a:solidFill>
                          <a:latin typeface="Times New Roman" pitchFamily="18" charset="0"/>
                          <a:cs typeface="Times New Roman" pitchFamily="18" charset="0"/>
                        </a:rPr>
                        <a:t>1812,5</a:t>
                      </a:r>
                    </a:p>
                  </a:txBody>
                  <a:tcPr/>
                </a:tc>
                <a:extLst>
                  <a:ext uri="{0D108BD9-81ED-4DB2-BD59-A6C34878D82A}">
                    <a16:rowId xmlns:a16="http://schemas.microsoft.com/office/drawing/2014/main" val="10003"/>
                  </a:ext>
                </a:extLst>
              </a:tr>
              <a:tr h="523988">
                <a:tc>
                  <a:txBody>
                    <a:bodyPr/>
                    <a:lstStyle/>
                    <a:p>
                      <a:endParaRPr lang="ru-RU" dirty="0">
                        <a:latin typeface="Times New Roman" pitchFamily="18" charset="0"/>
                        <a:cs typeface="Times New Roman" pitchFamily="18" charset="0"/>
                      </a:endParaRPr>
                    </a:p>
                  </a:txBody>
                  <a:tcPr/>
                </a:tc>
                <a:tc>
                  <a:txBody>
                    <a:bodyPr/>
                    <a:lstStyle/>
                    <a:p>
                      <a:r>
                        <a:rPr lang="ru-RU" dirty="0">
                          <a:latin typeface="Times New Roman" pitchFamily="18" charset="0"/>
                          <a:cs typeface="Times New Roman" pitchFamily="18" charset="0"/>
                        </a:rPr>
                        <a:t>Итого</a:t>
                      </a:r>
                    </a:p>
                  </a:txBody>
                  <a:tcPr/>
                </a:tc>
                <a:tc>
                  <a:txBody>
                    <a:bodyPr/>
                    <a:lstStyle/>
                    <a:p>
                      <a:pPr algn="ctr" fontAlgn="b"/>
                      <a:r>
                        <a:rPr lang="ru-RU" sz="1600" b="1" u="none" strike="noStrike" dirty="0">
                          <a:latin typeface="Times New Roman" pitchFamily="18" charset="0"/>
                          <a:cs typeface="Times New Roman" pitchFamily="18" charset="0"/>
                        </a:rPr>
                        <a:t>3 607,6</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ru-RU" sz="1600" b="1" u="none" strike="noStrike" dirty="0">
                          <a:latin typeface="Times New Roman" pitchFamily="18" charset="0"/>
                          <a:cs typeface="Times New Roman" pitchFamily="18" charset="0"/>
                        </a:rPr>
                        <a:t>3 306,1</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tc>
                  <a:txBody>
                    <a:bodyPr/>
                    <a:lstStyle/>
                    <a:p>
                      <a:pPr algn="ctr" fontAlgn="b"/>
                      <a:r>
                        <a:rPr lang="ru-RU" sz="1600" b="1" u="none" strike="noStrike" dirty="0">
                          <a:latin typeface="Times New Roman" pitchFamily="18" charset="0"/>
                          <a:cs typeface="Times New Roman" pitchFamily="18" charset="0"/>
                        </a:rPr>
                        <a:t>2 930,3</a:t>
                      </a:r>
                      <a:endParaRPr lang="ru-RU" sz="1600" b="1" i="0" u="none" strike="noStrike" dirty="0">
                        <a:solidFill>
                          <a:schemeClr val="tx1"/>
                        </a:solidFill>
                        <a:latin typeface="Times New Roman" pitchFamily="18" charset="0"/>
                        <a:cs typeface="Times New Roman" pitchFamily="18" charset="0"/>
                      </a:endParaRPr>
                    </a:p>
                  </a:txBody>
                  <a:tcPr marL="9525" marR="9525" marT="9525" marB="0" anchor="b"/>
                </a:tc>
                <a:extLst>
                  <a:ext uri="{0D108BD9-81ED-4DB2-BD59-A6C34878D82A}">
                    <a16:rowId xmlns:a16="http://schemas.microsoft.com/office/drawing/2014/main" val="10004"/>
                  </a:ext>
                </a:extLst>
              </a:tr>
            </a:tbl>
          </a:graphicData>
        </a:graphic>
      </p:graphicFrame>
      <p:sp>
        <p:nvSpPr>
          <p:cNvPr id="85033" name="TextBox 14"/>
          <p:cNvSpPr txBox="1">
            <a:spLocks noChangeArrowheads="1"/>
          </p:cNvSpPr>
          <p:nvPr/>
        </p:nvSpPr>
        <p:spPr bwMode="auto">
          <a:xfrm>
            <a:off x="7715272" y="3000372"/>
            <a:ext cx="1076833" cy="338554"/>
          </a:xfrm>
          <a:prstGeom prst="rect">
            <a:avLst/>
          </a:prstGeom>
          <a:noFill/>
          <a:ln w="9525">
            <a:noFill/>
            <a:miter lim="800000"/>
            <a:headEnd/>
            <a:tailEnd/>
          </a:ln>
        </p:spPr>
        <p:txBody>
          <a:bodyPr wrap="square">
            <a:spAutoFit/>
          </a:bodyPr>
          <a:lstStyle/>
          <a:p>
            <a:r>
              <a:rPr lang="ru-RU" sz="1600" b="1" dirty="0">
                <a:latin typeface="Constantia" pitchFamily="18" charset="0"/>
              </a:rPr>
              <a:t>Тыс. руб.</a:t>
            </a:r>
          </a:p>
        </p:txBody>
      </p:sp>
      <p:pic>
        <p:nvPicPr>
          <p:cNvPr id="85034" name="Рисунок 15" descr="money.png"/>
          <p:cNvPicPr>
            <a:picLocks noChangeAspect="1"/>
          </p:cNvPicPr>
          <p:nvPr/>
        </p:nvPicPr>
        <p:blipFill>
          <a:blip r:embed="rId2" cstate="print"/>
          <a:srcRect/>
          <a:stretch>
            <a:fillRect/>
          </a:stretch>
        </p:blipFill>
        <p:spPr bwMode="auto">
          <a:xfrm>
            <a:off x="4214811" y="1571612"/>
            <a:ext cx="4000528" cy="1928826"/>
          </a:xfrm>
          <a:prstGeom prst="rect">
            <a:avLst/>
          </a:prstGeom>
          <a:noFill/>
          <a:ln w="9525">
            <a:noFill/>
            <a:miter lim="800000"/>
            <a:headEnd/>
            <a:tailEnd/>
          </a:ln>
        </p:spPr>
      </p:pic>
      <p:sp>
        <p:nvSpPr>
          <p:cNvPr id="18" name="TextBox 17"/>
          <p:cNvSpPr txBox="1"/>
          <p:nvPr/>
        </p:nvSpPr>
        <p:spPr>
          <a:xfrm>
            <a:off x="0" y="714356"/>
            <a:ext cx="9144000" cy="1015663"/>
          </a:xfrm>
          <a:prstGeom prst="rect">
            <a:avLst/>
          </a:prstGeom>
          <a:noFill/>
        </p:spPr>
        <p:txBody>
          <a:bodyPr>
            <a:spAutoFit/>
          </a:bodyPr>
          <a:lstStyle/>
          <a:p>
            <a:pPr algn="ctr" fontAlgn="auto">
              <a:lnSpc>
                <a:spcPts val="2400"/>
              </a:lnSpc>
              <a:spcAft>
                <a:spcPts val="0"/>
              </a:spcAft>
              <a:defRPr/>
            </a:pPr>
            <a:r>
              <a:rPr lang="ru-RU" sz="2400" b="1" dirty="0">
                <a:solidFill>
                  <a:schemeClr val="bg2">
                    <a:lumMod val="25000"/>
                  </a:schemeClr>
                </a:solidFill>
                <a:latin typeface="Times New Roman" pitchFamily="18" charset="0"/>
                <a:cs typeface="Times New Roman" pitchFamily="18" charset="0"/>
              </a:rPr>
              <a:t>Безвозмездные поступления в бюджет Новоалександровского сельского поселения от других бюджетов бюджетной системы Российской федерации в 20</a:t>
            </a:r>
            <a:r>
              <a:rPr lang="en-US" sz="2400" b="1" dirty="0">
                <a:solidFill>
                  <a:schemeClr val="bg2">
                    <a:lumMod val="25000"/>
                  </a:schemeClr>
                </a:solidFill>
                <a:latin typeface="Times New Roman" pitchFamily="18" charset="0"/>
                <a:cs typeface="Times New Roman" pitchFamily="18" charset="0"/>
              </a:rPr>
              <a:t>2</a:t>
            </a:r>
            <a:r>
              <a:rPr lang="ru-RU" sz="2400" b="1" dirty="0">
                <a:solidFill>
                  <a:schemeClr val="bg2">
                    <a:lumMod val="25000"/>
                  </a:schemeClr>
                </a:solidFill>
                <a:latin typeface="Times New Roman" pitchFamily="18" charset="0"/>
                <a:cs typeface="Times New Roman" pitchFamily="18" charset="0"/>
              </a:rPr>
              <a:t>2-2024 годах</a:t>
            </a:r>
          </a:p>
        </p:txBody>
      </p:sp>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Rectangle 37"/>
          <p:cNvSpPr>
            <a:spLocks noChangeArrowheads="1"/>
          </p:cNvSpPr>
          <p:nvPr/>
        </p:nvSpPr>
        <p:spPr bwMode="auto">
          <a:xfrm>
            <a:off x="0" y="4214818"/>
            <a:ext cx="3000375" cy="1571625"/>
          </a:xfrm>
          <a:prstGeom prst="rect">
            <a:avLst/>
          </a:prstGeom>
          <a:noFill/>
          <a:ln w="9525">
            <a:noFill/>
            <a:miter lim="800000"/>
            <a:headEnd/>
            <a:tailEnd/>
          </a:ln>
        </p:spPr>
        <p:txBody>
          <a:bodyPr anchor="ctr"/>
          <a:lstStyle/>
          <a:p>
            <a:pPr>
              <a:lnSpc>
                <a:spcPct val="150000"/>
              </a:lnSpc>
            </a:pPr>
            <a:r>
              <a:rPr lang="ru-RU" sz="1600" b="1" dirty="0">
                <a:latin typeface="Times New Roman" pitchFamily="18" charset="0"/>
                <a:cs typeface="Times New Roman" pitchFamily="18" charset="0"/>
              </a:rPr>
              <a:t>ДОХОДЫ всего: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2022 – 15 298,5 </a:t>
            </a:r>
            <a:r>
              <a:rPr lang="ru-RU" sz="1000" b="1" dirty="0">
                <a:latin typeface="Times New Roman" pitchFamily="18" charset="0"/>
                <a:cs typeface="Times New Roman" pitchFamily="18" charset="0"/>
              </a:rPr>
              <a:t>тыс.рублей</a:t>
            </a:r>
            <a:r>
              <a:rPr lang="ru-RU" sz="900" b="1" dirty="0">
                <a:latin typeface="Times New Roman" pitchFamily="18" charset="0"/>
                <a:cs typeface="Times New Roman" pitchFamily="18" charset="0"/>
              </a:rPr>
              <a:t>     </a:t>
            </a:r>
          </a:p>
          <a:p>
            <a:pPr>
              <a:lnSpc>
                <a:spcPct val="150000"/>
              </a:lnSpc>
            </a:pPr>
            <a:r>
              <a:rPr lang="ru-RU" sz="1600" b="1" dirty="0">
                <a:latin typeface="Times New Roman" pitchFamily="18" charset="0"/>
                <a:cs typeface="Times New Roman" pitchFamily="18" charset="0"/>
              </a:rPr>
              <a:t>2023 – 15 511,2 </a:t>
            </a:r>
            <a:r>
              <a:rPr lang="ru-RU" sz="1000" b="1" dirty="0">
                <a:latin typeface="Times New Roman" pitchFamily="18" charset="0"/>
                <a:cs typeface="Times New Roman" pitchFamily="18" charset="0"/>
              </a:rPr>
              <a:t>тыс.рублей</a:t>
            </a:r>
            <a:endParaRPr lang="ru-RU" sz="1600" b="1" dirty="0">
              <a:latin typeface="Times New Roman" pitchFamily="18" charset="0"/>
              <a:cs typeface="Times New Roman" pitchFamily="18" charset="0"/>
            </a:endParaRPr>
          </a:p>
          <a:p>
            <a:pPr>
              <a:lnSpc>
                <a:spcPct val="150000"/>
              </a:lnSpc>
            </a:pPr>
            <a:r>
              <a:rPr lang="en-US" sz="1600" b="1" dirty="0">
                <a:latin typeface="Times New Roman" pitchFamily="18" charset="0"/>
                <a:cs typeface="Times New Roman" pitchFamily="18" charset="0"/>
              </a:rPr>
              <a:t>2</a:t>
            </a:r>
            <a:r>
              <a:rPr lang="ru-RU" sz="1600" b="1" dirty="0">
                <a:latin typeface="Times New Roman" pitchFamily="18" charset="0"/>
                <a:cs typeface="Times New Roman" pitchFamily="18" charset="0"/>
              </a:rPr>
              <a:t>024 – 15 642,3 </a:t>
            </a:r>
            <a:r>
              <a:rPr lang="ru-RU" sz="1000" b="1" dirty="0">
                <a:latin typeface="Times New Roman" pitchFamily="18" charset="0"/>
                <a:cs typeface="Times New Roman" pitchFamily="18" charset="0"/>
              </a:rPr>
              <a:t>тыс.рублей</a:t>
            </a:r>
          </a:p>
        </p:txBody>
      </p:sp>
      <p:sp>
        <p:nvSpPr>
          <p:cNvPr id="47" name="Прямоугольник 46"/>
          <p:cNvSpPr/>
          <p:nvPr/>
        </p:nvSpPr>
        <p:spPr>
          <a:xfrm>
            <a:off x="214282" y="571480"/>
            <a:ext cx="8501122"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000" b="1" dirty="0">
                <a:ln w="11430"/>
                <a:solidFill>
                  <a:schemeClr val="accent6">
                    <a:lumMod val="50000"/>
                  </a:schemeClr>
                </a:solidFill>
                <a:latin typeface="Arial" pitchFamily="34" charset="0"/>
                <a:cs typeface="+mn-cs"/>
              </a:rPr>
              <a:t>Структура налоговых и неналоговых</a:t>
            </a:r>
          </a:p>
          <a:p>
            <a:pPr algn="ctr">
              <a:defRPr/>
            </a:pPr>
            <a:r>
              <a:rPr lang="ru-RU" sz="2000" b="1" dirty="0">
                <a:ln w="11430"/>
                <a:solidFill>
                  <a:schemeClr val="accent6">
                    <a:lumMod val="50000"/>
                  </a:schemeClr>
                </a:solidFill>
                <a:latin typeface="Arial" pitchFamily="34" charset="0"/>
                <a:cs typeface="+mn-cs"/>
              </a:rPr>
              <a:t>доходов бюджета сельского поселения в 2022-2024 гг.</a:t>
            </a:r>
          </a:p>
        </p:txBody>
      </p:sp>
      <p:sp>
        <p:nvSpPr>
          <p:cNvPr id="39" name="Номер слайда 38"/>
          <p:cNvSpPr>
            <a:spLocks noGrp="1"/>
          </p:cNvSpPr>
          <p:nvPr>
            <p:ph type="sldNum" sz="quarter" idx="12"/>
          </p:nvPr>
        </p:nvSpPr>
        <p:spPr/>
        <p:txBody>
          <a:bodyPr/>
          <a:lstStyle/>
          <a:p>
            <a:pPr>
              <a:defRPr/>
            </a:pPr>
            <a:fld id="{A90C6497-92C6-49AB-8F8C-89C3EAC44996}" type="slidenum">
              <a:rPr lang="ru-RU"/>
              <a:pPr>
                <a:defRPr/>
              </a:pPr>
              <a:t>19</a:t>
            </a:fld>
            <a:endParaRPr lang="ru-RU"/>
          </a:p>
        </p:txBody>
      </p:sp>
      <p:graphicFrame>
        <p:nvGraphicFramePr>
          <p:cNvPr id="35" name="Диаграмма 34"/>
          <p:cNvGraphicFramePr/>
          <p:nvPr>
            <p:extLst>
              <p:ext uri="{D42A27DB-BD31-4B8C-83A1-F6EECF244321}">
                <p14:modId xmlns:p14="http://schemas.microsoft.com/office/powerpoint/2010/main" val="257828621"/>
              </p:ext>
            </p:extLst>
          </p:nvPr>
        </p:nvGraphicFramePr>
        <p:xfrm>
          <a:off x="1928794" y="1428736"/>
          <a:ext cx="7215206" cy="50720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313" y="2781300"/>
            <a:ext cx="8715375" cy="3887788"/>
          </a:xfrm>
          <a:prstGeom prst="rect">
            <a:avLst/>
          </a:prstGeom>
          <a:noFill/>
          <a:ln w="9525">
            <a:noFill/>
            <a:miter lim="800000"/>
            <a:headEnd/>
            <a:tailEnd/>
          </a:ln>
        </p:spPr>
        <p:txBody>
          <a:bodyPr lIns="54000" rIns="54000"/>
          <a:lstStyle/>
          <a:p>
            <a:pPr marL="1588" indent="361950" algn="just">
              <a:spcBef>
                <a:spcPct val="20000"/>
              </a:spcBef>
              <a:buFont typeface="Wingdings" pitchFamily="2" charset="2"/>
              <a:buNone/>
            </a:pPr>
            <a:endParaRPr lang="ru-RU" b="1">
              <a:latin typeface="Calibri" pitchFamily="34" charset="0"/>
            </a:endParaRPr>
          </a:p>
        </p:txBody>
      </p:sp>
      <p:sp>
        <p:nvSpPr>
          <p:cNvPr id="16390" name="WordArt 8"/>
          <p:cNvSpPr>
            <a:spLocks noChangeArrowheads="1" noChangeShapeType="1" noTextEdit="1"/>
          </p:cNvSpPr>
          <p:nvPr/>
        </p:nvSpPr>
        <p:spPr bwMode="auto">
          <a:xfrm>
            <a:off x="159091" y="23331"/>
            <a:ext cx="8572560" cy="1142984"/>
          </a:xfrm>
          <a:prstGeom prst="rect">
            <a:avLst/>
          </a:prstGeom>
        </p:spPr>
        <p:txBody>
          <a:bodyPr wrap="none" fromWordArt="1">
            <a:prstTxWarp prst="textPlain">
              <a:avLst>
                <a:gd name="adj" fmla="val 48434"/>
              </a:avLst>
            </a:prstTxWarp>
            <a:scene3d>
              <a:camera prst="orthographicFront"/>
              <a:lightRig rig="soft" dir="t">
                <a:rot lat="0" lon="0" rev="10800000"/>
              </a:lightRig>
            </a:scene3d>
            <a:sp3d>
              <a:bevelT w="27940" h="12700"/>
              <a:contourClr>
                <a:srgbClr val="DDDDDD"/>
              </a:contourClr>
            </a:sp3d>
          </a:bodyPr>
          <a:lstStyle/>
          <a:p>
            <a:pPr algn="ctr">
              <a:defRPr/>
            </a:pPr>
            <a:r>
              <a:rPr lang="ru-RU" sz="3600" b="1" kern="10" spc="150" dirty="0">
                <a:ln w="11430"/>
                <a:solidFill>
                  <a:schemeClr val="bg2">
                    <a:lumMod val="25000"/>
                  </a:schemeClr>
                </a:solidFill>
                <a:effectLst>
                  <a:outerShdw blurRad="25400" algn="tl" rotWithShape="0">
                    <a:srgbClr val="000000">
                      <a:alpha val="43000"/>
                    </a:srgbClr>
                  </a:outerShdw>
                </a:effectLst>
                <a:latin typeface="Impact"/>
              </a:rPr>
              <a:t> Уважаемые жители сельского поселения!</a:t>
            </a:r>
          </a:p>
        </p:txBody>
      </p:sp>
      <p:sp>
        <p:nvSpPr>
          <p:cNvPr id="7" name="Заголовок 1"/>
          <p:cNvSpPr txBox="1">
            <a:spLocks/>
          </p:cNvSpPr>
          <p:nvPr/>
        </p:nvSpPr>
        <p:spPr>
          <a:xfrm>
            <a:off x="928688" y="500063"/>
            <a:ext cx="7326312" cy="828675"/>
          </a:xfrm>
          <a:prstGeom prst="rect">
            <a:avLst/>
          </a:prstGeom>
        </p:spPr>
        <p:txBody>
          <a:bodyPr/>
          <a:lstStyle/>
          <a:p>
            <a:pPr algn="ctr" eaLnBrk="0" hangingPunct="0">
              <a:defRPr/>
            </a:pPr>
            <a:endParaRPr lang="ru-RU" sz="2800" kern="0" dirty="0">
              <a:solidFill>
                <a:srgbClr val="FFC000"/>
              </a:solidFill>
              <a:latin typeface="+mj-lt"/>
              <a:ea typeface="+mj-ea"/>
              <a:cs typeface="+mj-cs"/>
            </a:endParaRPr>
          </a:p>
        </p:txBody>
      </p:sp>
      <p:sp>
        <p:nvSpPr>
          <p:cNvPr id="11" name="TextBox 10"/>
          <p:cNvSpPr txBox="1"/>
          <p:nvPr/>
        </p:nvSpPr>
        <p:spPr>
          <a:xfrm>
            <a:off x="357158" y="1000108"/>
            <a:ext cx="8640960" cy="4708981"/>
          </a:xfrm>
          <a:prstGeom prst="rect">
            <a:avLst/>
          </a:prstGeom>
          <a:solidFill>
            <a:schemeClr val="bg1"/>
          </a:solidFill>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ru-RU" sz="1200" i="1" dirty="0">
                <a:latin typeface="+mj-lt"/>
              </a:rPr>
              <a:t>	</a:t>
            </a:r>
            <a:r>
              <a:rPr lang="ru-RU" sz="2000" i="1" dirty="0">
                <a:solidFill>
                  <a:srgbClr val="002060"/>
                </a:solidFill>
                <a:latin typeface="Times New Roman" pitchFamily="18" charset="0"/>
                <a:cs typeface="Times New Roman" pitchFamily="18" charset="0"/>
              </a:rPr>
              <a:t>Администрация Новоалександровского сельского поселения Азовского район составляет  аналитический документ «Бюджет для граждан», который содержит основные положения проекта решения о бюджете и отчета о его исполнении в доступной и понятной форме.</a:t>
            </a:r>
          </a:p>
          <a:p>
            <a:pPr algn="just">
              <a:defRPr/>
            </a:pPr>
            <a:r>
              <a:rPr lang="ru-RU" sz="2000" i="1" dirty="0">
                <a:solidFill>
                  <a:srgbClr val="002060"/>
                </a:solidFill>
                <a:latin typeface="Times New Roman" pitchFamily="18" charset="0"/>
                <a:cs typeface="Times New Roman" pitchFamily="18" charset="0"/>
              </a:rPr>
              <a:t>	По своей сути бюджет для граждан - это упрощенная версия бюджетного документа, которая использует доступные форматы, чтобы облегчить для граждан понимание бюджета,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 </a:t>
            </a:r>
          </a:p>
          <a:p>
            <a:pPr algn="just">
              <a:defRPr/>
            </a:pPr>
            <a:r>
              <a:rPr lang="ru-RU" sz="2000" i="1" dirty="0">
                <a:solidFill>
                  <a:srgbClr val="002060"/>
                </a:solidFill>
                <a:latin typeface="Times New Roman" pitchFamily="18" charset="0"/>
                <a:cs typeface="Times New Roman" pitchFamily="18" charset="0"/>
              </a:rPr>
              <a:t>	Информацию о бюджетном процессе и аналитический материал доступен на сайте </a:t>
            </a:r>
          </a:p>
          <a:p>
            <a:pPr algn="just">
              <a:defRPr/>
            </a:pPr>
            <a:r>
              <a:rPr lang="ru-RU" sz="2000" i="1" dirty="0">
                <a:solidFill>
                  <a:srgbClr val="002060"/>
                </a:solidFill>
                <a:latin typeface="Times New Roman" pitchFamily="18" charset="0"/>
                <a:cs typeface="Times New Roman" pitchFamily="18" charset="0"/>
              </a:rPr>
              <a:t>	Очень надеемся, что «Бюджет для граждан</a:t>
            </a:r>
            <a:r>
              <a:rPr lang="ru-RU" sz="2000" dirty="0">
                <a:solidFill>
                  <a:srgbClr val="002060"/>
                </a:solidFill>
                <a:latin typeface="Times New Roman" pitchFamily="18" charset="0"/>
                <a:cs typeface="Times New Roman" pitchFamily="18" charset="0"/>
              </a:rPr>
              <a:t>» </a:t>
            </a:r>
            <a:r>
              <a:rPr lang="ru-RU" sz="2000" i="1" dirty="0">
                <a:solidFill>
                  <a:srgbClr val="002060"/>
                </a:solidFill>
                <a:latin typeface="Times New Roman" pitchFamily="18" charset="0"/>
                <a:cs typeface="Times New Roman" pitchFamily="18" charset="0"/>
              </a:rPr>
              <a:t>станет доступным источником для повышения финансовой грамотности наших жителей  и активизации общественного контроля за муниципальными расходами.</a:t>
            </a:r>
          </a:p>
        </p:txBody>
      </p:sp>
      <p:sp>
        <p:nvSpPr>
          <p:cNvPr id="12" name="Номер слайда 11"/>
          <p:cNvSpPr>
            <a:spLocks noGrp="1"/>
          </p:cNvSpPr>
          <p:nvPr>
            <p:ph type="sldNum" sz="quarter" idx="12"/>
          </p:nvPr>
        </p:nvSpPr>
        <p:spPr/>
        <p:txBody>
          <a:bodyPr/>
          <a:lstStyle/>
          <a:p>
            <a:pPr>
              <a:defRPr/>
            </a:pPr>
            <a:fld id="{6468450A-F564-44EC-B8C3-03493A7CA524}" type="slidenum">
              <a:rPr lang="ru-RU"/>
              <a:pPr>
                <a:defRPr/>
              </a:pPr>
              <a:t>2</a:t>
            </a:fld>
            <a:endParaRPr lang="ru-RU"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ext Box 2"/>
          <p:cNvGrpSpPr>
            <a:grpSpLocks/>
          </p:cNvGrpSpPr>
          <p:nvPr/>
        </p:nvGrpSpPr>
        <p:grpSpPr bwMode="auto">
          <a:xfrm>
            <a:off x="0" y="0"/>
            <a:ext cx="9144000" cy="6858000"/>
            <a:chOff x="-4" y="-4"/>
            <a:chExt cx="5768" cy="3886"/>
          </a:xfrm>
          <a:gradFill flip="none" rotWithShape="1">
            <a:gsLst>
              <a:gs pos="75000">
                <a:schemeClr val="tx2">
                  <a:lumMod val="20000"/>
                  <a:lumOff val="80000"/>
                </a:schemeClr>
              </a:gs>
              <a:gs pos="39999">
                <a:srgbClr val="85C2FF"/>
              </a:gs>
              <a:gs pos="70000">
                <a:srgbClr val="C4D6EB"/>
              </a:gs>
              <a:gs pos="100000">
                <a:srgbClr val="FFEBFA"/>
              </a:gs>
            </a:gsLst>
            <a:lin ang="16200000" scaled="1"/>
            <a:tileRect/>
          </a:gradFill>
        </p:grpSpPr>
        <p:pic>
          <p:nvPicPr>
            <p:cNvPr id="89104" name="Text Box 2"/>
            <p:cNvPicPr>
              <a:picLocks noChangeArrowheads="1"/>
            </p:cNvPicPr>
            <p:nvPr/>
          </p:nvPicPr>
          <p:blipFill>
            <a:blip r:embed="rId2" cstate="print"/>
            <a:srcRect/>
            <a:stretch>
              <a:fillRect/>
            </a:stretch>
          </p:blipFill>
          <p:spPr bwMode="auto">
            <a:xfrm>
              <a:off x="-4" y="-4"/>
              <a:ext cx="5768" cy="3886"/>
            </a:xfrm>
            <a:prstGeom prst="rect">
              <a:avLst/>
            </a:prstGeom>
            <a:grpFill/>
            <a:ln w="9525">
              <a:noFill/>
              <a:miter lim="800000"/>
              <a:headEnd/>
              <a:tailEnd/>
            </a:ln>
          </p:spPr>
        </p:pic>
        <p:sp>
          <p:nvSpPr>
            <p:cNvPr id="89105" name="Text Box 4"/>
            <p:cNvSpPr txBox="1">
              <a:spLocks noChangeArrowheads="1"/>
            </p:cNvSpPr>
            <p:nvPr/>
          </p:nvSpPr>
          <p:spPr bwMode="auto">
            <a:xfrm>
              <a:off x="0" y="0"/>
              <a:ext cx="5760" cy="3877"/>
            </a:xfrm>
            <a:prstGeom prst="rect">
              <a:avLst/>
            </a:prstGeom>
            <a:grpFill/>
            <a:ln w="9525">
              <a:noFill/>
              <a:miter lim="800000"/>
              <a:headEnd/>
              <a:tailEnd/>
            </a:ln>
          </p:spPr>
          <p:txBody>
            <a:bodyPr/>
            <a:lstStyle/>
            <a:p>
              <a:pPr algn="ctr">
                <a:spcBef>
                  <a:spcPct val="50000"/>
                </a:spcBef>
              </a:pPr>
              <a:endParaRPr lang="ru-RU" sz="1600" b="1">
                <a:solidFill>
                  <a:schemeClr val="bg1"/>
                </a:solidFill>
              </a:endParaRPr>
            </a:p>
          </p:txBody>
        </p:sp>
      </p:grpSp>
      <p:sp>
        <p:nvSpPr>
          <p:cNvPr id="89091"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9092" name="Rectangle 35"/>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ru-RU"/>
          </a:p>
        </p:txBody>
      </p:sp>
      <p:sp>
        <p:nvSpPr>
          <p:cNvPr id="5132" name="Rectangle 22"/>
          <p:cNvSpPr>
            <a:spLocks noChangeArrowheads="1"/>
          </p:cNvSpPr>
          <p:nvPr/>
        </p:nvSpPr>
        <p:spPr bwMode="auto">
          <a:xfrm>
            <a:off x="642910" y="1"/>
            <a:ext cx="7890348" cy="642917"/>
          </a:xfrm>
          <a:prstGeom prst="rect">
            <a:avLst/>
          </a:prstGeom>
          <a:noFill/>
          <a:ln w="9525">
            <a:noFill/>
            <a:miter lim="800000"/>
            <a:headEnd/>
            <a:tailEnd/>
          </a:ln>
        </p:spPr>
        <p:txBody>
          <a:bodyPr anchor="ctr"/>
          <a:lstStyle/>
          <a:p>
            <a:pPr algn="ctr">
              <a:defRPr/>
            </a:pPr>
            <a:r>
              <a:rPr lang="ru-RU" sz="2000" b="1" dirty="0">
                <a:solidFill>
                  <a:srgbClr val="990099"/>
                </a:solidFill>
                <a:latin typeface="Times New Roman" pitchFamily="18" charset="0"/>
                <a:cs typeface="Times New Roman" pitchFamily="18" charset="0"/>
              </a:rPr>
              <a:t>Структура налоговых доходов </a:t>
            </a:r>
            <a:endParaRPr lang="en-US" sz="2000" b="1" dirty="0">
              <a:solidFill>
                <a:srgbClr val="990099"/>
              </a:solidFill>
              <a:latin typeface="Times New Roman" pitchFamily="18" charset="0"/>
              <a:cs typeface="Times New Roman" pitchFamily="18" charset="0"/>
            </a:endParaRPr>
          </a:p>
          <a:p>
            <a:pPr algn="ctr">
              <a:defRPr/>
            </a:pPr>
            <a:r>
              <a:rPr lang="ru-RU" sz="2000" b="1" dirty="0">
                <a:solidFill>
                  <a:srgbClr val="990099"/>
                </a:solidFill>
                <a:latin typeface="Times New Roman" pitchFamily="18" charset="0"/>
                <a:cs typeface="Times New Roman" pitchFamily="18" charset="0"/>
              </a:rPr>
              <a:t>бюджета сельского поселения в </a:t>
            </a:r>
            <a:r>
              <a:rPr lang="en-US" sz="2000" b="1" dirty="0">
                <a:solidFill>
                  <a:srgbClr val="990099"/>
                </a:solidFill>
                <a:latin typeface="Times New Roman" pitchFamily="18" charset="0"/>
                <a:cs typeface="Times New Roman" pitchFamily="18" charset="0"/>
              </a:rPr>
              <a:t>20</a:t>
            </a:r>
            <a:r>
              <a:rPr lang="ru-RU" sz="2000" b="1" dirty="0">
                <a:solidFill>
                  <a:srgbClr val="990099"/>
                </a:solidFill>
                <a:latin typeface="Times New Roman" pitchFamily="18" charset="0"/>
                <a:cs typeface="Times New Roman" pitchFamily="18" charset="0"/>
              </a:rPr>
              <a:t>22</a:t>
            </a:r>
            <a:r>
              <a:rPr lang="en-US" sz="2000" b="1" dirty="0">
                <a:solidFill>
                  <a:srgbClr val="990099"/>
                </a:solidFill>
                <a:latin typeface="Times New Roman" pitchFamily="18" charset="0"/>
                <a:cs typeface="Times New Roman" pitchFamily="18" charset="0"/>
              </a:rPr>
              <a:t>-202</a:t>
            </a:r>
            <a:r>
              <a:rPr lang="ru-RU" sz="2000" b="1" dirty="0">
                <a:solidFill>
                  <a:srgbClr val="990099"/>
                </a:solidFill>
                <a:latin typeface="Times New Roman" pitchFamily="18" charset="0"/>
                <a:cs typeface="Times New Roman" pitchFamily="18" charset="0"/>
              </a:rPr>
              <a:t>4гг., тыс. руб.</a:t>
            </a:r>
          </a:p>
        </p:txBody>
      </p:sp>
      <p:sp>
        <p:nvSpPr>
          <p:cNvPr id="20" name="Номер слайда 19"/>
          <p:cNvSpPr>
            <a:spLocks noGrp="1"/>
          </p:cNvSpPr>
          <p:nvPr>
            <p:ph type="sldNum" sz="quarter" idx="12"/>
          </p:nvPr>
        </p:nvSpPr>
        <p:spPr>
          <a:xfrm>
            <a:off x="6553200" y="5572125"/>
            <a:ext cx="2590800" cy="1149350"/>
          </a:xfrm>
        </p:spPr>
        <p:txBody>
          <a:bodyPr/>
          <a:lstStyle/>
          <a:p>
            <a:pPr>
              <a:defRPr/>
            </a:pPr>
            <a:fld id="{3035C14C-853C-47F3-9691-E05947E7B4C6}" type="slidenum">
              <a:rPr lang="ru-RU"/>
              <a:pPr>
                <a:defRPr/>
              </a:pPr>
              <a:t>20</a:t>
            </a:fld>
            <a:endParaRPr lang="ru-RU" dirty="0"/>
          </a:p>
        </p:txBody>
      </p:sp>
      <p:sp>
        <p:nvSpPr>
          <p:cNvPr id="89096" name="TextBox 21"/>
          <p:cNvSpPr txBox="1">
            <a:spLocks noChangeArrowheads="1"/>
          </p:cNvSpPr>
          <p:nvPr/>
        </p:nvSpPr>
        <p:spPr bwMode="auto">
          <a:xfrm>
            <a:off x="1763713" y="6237288"/>
            <a:ext cx="936625" cy="369887"/>
          </a:xfrm>
          <a:prstGeom prst="rect">
            <a:avLst/>
          </a:prstGeom>
          <a:noFill/>
          <a:ln w="9525">
            <a:noFill/>
            <a:miter lim="800000"/>
            <a:headEnd/>
            <a:tailEnd/>
          </a:ln>
        </p:spPr>
        <p:txBody>
          <a:bodyPr>
            <a:spAutoFit/>
          </a:bodyPr>
          <a:lstStyle/>
          <a:p>
            <a:endParaRPr lang="ru-RU"/>
          </a:p>
        </p:txBody>
      </p:sp>
      <p:graphicFrame>
        <p:nvGraphicFramePr>
          <p:cNvPr id="18" name="Диаграмма 17"/>
          <p:cNvGraphicFramePr/>
          <p:nvPr>
            <p:extLst>
              <p:ext uri="{D42A27DB-BD31-4B8C-83A1-F6EECF244321}">
                <p14:modId xmlns:p14="http://schemas.microsoft.com/office/powerpoint/2010/main" val="535440984"/>
              </p:ext>
            </p:extLst>
          </p:nvPr>
        </p:nvGraphicFramePr>
        <p:xfrm>
          <a:off x="214282" y="642918"/>
          <a:ext cx="3786214" cy="2143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p:nvPr>
            <p:extLst>
              <p:ext uri="{D42A27DB-BD31-4B8C-83A1-F6EECF244321}">
                <p14:modId xmlns:p14="http://schemas.microsoft.com/office/powerpoint/2010/main" val="2118967353"/>
              </p:ext>
            </p:extLst>
          </p:nvPr>
        </p:nvGraphicFramePr>
        <p:xfrm>
          <a:off x="214282" y="4500570"/>
          <a:ext cx="3857652" cy="21431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Диаграмма 20"/>
          <p:cNvGraphicFramePr/>
          <p:nvPr>
            <p:extLst>
              <p:ext uri="{D42A27DB-BD31-4B8C-83A1-F6EECF244321}">
                <p14:modId xmlns:p14="http://schemas.microsoft.com/office/powerpoint/2010/main" val="2170390281"/>
              </p:ext>
            </p:extLst>
          </p:nvPr>
        </p:nvGraphicFramePr>
        <p:xfrm>
          <a:off x="5070034" y="642918"/>
          <a:ext cx="3857684" cy="21431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p:nvPr>
            <p:extLst>
              <p:ext uri="{D42A27DB-BD31-4B8C-83A1-F6EECF244321}">
                <p14:modId xmlns:p14="http://schemas.microsoft.com/office/powerpoint/2010/main" val="2434486746"/>
              </p:ext>
            </p:extLst>
          </p:nvPr>
        </p:nvGraphicFramePr>
        <p:xfrm>
          <a:off x="5072066" y="4500570"/>
          <a:ext cx="3857684" cy="214314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ext Box 2"/>
          <p:cNvGrpSpPr>
            <a:grpSpLocks/>
          </p:cNvGrpSpPr>
          <p:nvPr/>
        </p:nvGrpSpPr>
        <p:grpSpPr bwMode="auto">
          <a:xfrm>
            <a:off x="0" y="0"/>
            <a:ext cx="9144000" cy="6858000"/>
            <a:chOff x="-4" y="-4"/>
            <a:chExt cx="5768" cy="3886"/>
          </a:xfrm>
          <a:gradFill>
            <a:gsLst>
              <a:gs pos="75000">
                <a:schemeClr val="tx2">
                  <a:lumMod val="20000"/>
                  <a:lumOff val="80000"/>
                </a:schemeClr>
              </a:gs>
              <a:gs pos="39999">
                <a:srgbClr val="85C2FF"/>
              </a:gs>
              <a:gs pos="70000">
                <a:srgbClr val="C4D6EB"/>
              </a:gs>
              <a:gs pos="100000">
                <a:srgbClr val="FFEBFA"/>
              </a:gs>
            </a:gsLst>
            <a:lin ang="16200000" scaled="1"/>
          </a:gradFill>
        </p:grpSpPr>
        <p:pic>
          <p:nvPicPr>
            <p:cNvPr id="90126" name="Text Box 2"/>
            <p:cNvPicPr>
              <a:picLocks noChangeArrowheads="1"/>
            </p:cNvPicPr>
            <p:nvPr/>
          </p:nvPicPr>
          <p:blipFill>
            <a:blip r:embed="rId2" cstate="print"/>
            <a:srcRect/>
            <a:stretch>
              <a:fillRect/>
            </a:stretch>
          </p:blipFill>
          <p:spPr bwMode="auto">
            <a:xfrm>
              <a:off x="-4" y="-4"/>
              <a:ext cx="5768" cy="3886"/>
            </a:xfrm>
            <a:prstGeom prst="rect">
              <a:avLst/>
            </a:prstGeom>
            <a:grpFill/>
            <a:ln w="9525">
              <a:noFill/>
              <a:miter lim="800000"/>
              <a:headEnd/>
              <a:tailEnd/>
            </a:ln>
          </p:spPr>
        </p:pic>
        <p:sp>
          <p:nvSpPr>
            <p:cNvPr id="90127" name="Text Box 4"/>
            <p:cNvSpPr txBox="1">
              <a:spLocks noChangeArrowheads="1"/>
            </p:cNvSpPr>
            <p:nvPr/>
          </p:nvSpPr>
          <p:spPr bwMode="auto">
            <a:xfrm>
              <a:off x="0" y="0"/>
              <a:ext cx="5760" cy="3877"/>
            </a:xfrm>
            <a:prstGeom prst="rect">
              <a:avLst/>
            </a:prstGeom>
            <a:grpFill/>
            <a:ln w="9525">
              <a:noFill/>
              <a:miter lim="800000"/>
              <a:headEnd/>
              <a:tailEnd/>
            </a:ln>
          </p:spPr>
          <p:txBody>
            <a:bodyPr/>
            <a:lstStyle/>
            <a:p>
              <a:pPr algn="ctr">
                <a:spcBef>
                  <a:spcPct val="50000"/>
                </a:spcBef>
              </a:pPr>
              <a:endParaRPr lang="ru-RU" sz="1600" b="1">
                <a:solidFill>
                  <a:schemeClr val="bg1"/>
                </a:solidFill>
              </a:endParaRPr>
            </a:p>
          </p:txBody>
        </p:sp>
      </p:grpSp>
      <p:sp>
        <p:nvSpPr>
          <p:cNvPr id="90115"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90116" name="Rectangle 35"/>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ru-RU"/>
          </a:p>
        </p:txBody>
      </p:sp>
      <p:sp>
        <p:nvSpPr>
          <p:cNvPr id="6156" name="Rectangle 22"/>
          <p:cNvSpPr>
            <a:spLocks noChangeArrowheads="1"/>
          </p:cNvSpPr>
          <p:nvPr/>
        </p:nvSpPr>
        <p:spPr bwMode="auto">
          <a:xfrm>
            <a:off x="857224" y="214290"/>
            <a:ext cx="7761288" cy="1285875"/>
          </a:xfrm>
          <a:prstGeom prst="rect">
            <a:avLst/>
          </a:prstGeom>
          <a:noFill/>
          <a:ln w="9525">
            <a:noFill/>
            <a:miter lim="800000"/>
            <a:headEnd/>
            <a:tailEnd/>
          </a:ln>
        </p:spPr>
        <p:txBody>
          <a:bodyPr anchor="ctr"/>
          <a:lstStyle/>
          <a:p>
            <a:pPr algn="ctr">
              <a:defRPr/>
            </a:pPr>
            <a:r>
              <a:rPr lang="ru-RU" sz="2800" b="1" dirty="0">
                <a:solidFill>
                  <a:srgbClr val="7030A0"/>
                </a:solidFill>
                <a:latin typeface="Times New Roman" pitchFamily="18" charset="0"/>
                <a:cs typeface="Times New Roman" pitchFamily="18" charset="0"/>
              </a:rPr>
              <a:t>Структура неналоговых доходов </a:t>
            </a:r>
            <a:endParaRPr lang="en-US" sz="2800" b="1" dirty="0">
              <a:solidFill>
                <a:srgbClr val="7030A0"/>
              </a:solidFill>
              <a:latin typeface="Times New Roman" pitchFamily="18" charset="0"/>
              <a:cs typeface="Times New Roman" pitchFamily="18" charset="0"/>
            </a:endParaRPr>
          </a:p>
          <a:p>
            <a:pPr algn="ctr">
              <a:defRPr/>
            </a:pPr>
            <a:r>
              <a:rPr lang="ru-RU" sz="2800" b="1" dirty="0">
                <a:solidFill>
                  <a:srgbClr val="7030A0"/>
                </a:solidFill>
                <a:latin typeface="Times New Roman" pitchFamily="18" charset="0"/>
                <a:cs typeface="Times New Roman" pitchFamily="18" charset="0"/>
              </a:rPr>
              <a:t>бюджета сельского поселения </a:t>
            </a:r>
          </a:p>
          <a:p>
            <a:pPr algn="ctr">
              <a:defRPr/>
            </a:pPr>
            <a:r>
              <a:rPr lang="ru-RU" sz="2800" b="1" dirty="0">
                <a:solidFill>
                  <a:srgbClr val="7030A0"/>
                </a:solidFill>
                <a:latin typeface="Times New Roman" pitchFamily="18" charset="0"/>
                <a:cs typeface="Times New Roman" pitchFamily="18" charset="0"/>
              </a:rPr>
              <a:t>в </a:t>
            </a:r>
            <a:r>
              <a:rPr lang="en-US" sz="2800" b="1" dirty="0">
                <a:solidFill>
                  <a:srgbClr val="7030A0"/>
                </a:solidFill>
                <a:latin typeface="Times New Roman" pitchFamily="18" charset="0"/>
                <a:cs typeface="Times New Roman" pitchFamily="18" charset="0"/>
              </a:rPr>
              <a:t>20</a:t>
            </a:r>
            <a:r>
              <a:rPr lang="ru-RU" sz="2800" b="1" dirty="0">
                <a:solidFill>
                  <a:srgbClr val="7030A0"/>
                </a:solidFill>
                <a:latin typeface="Times New Roman" pitchFamily="18" charset="0"/>
                <a:cs typeface="Times New Roman" pitchFamily="18" charset="0"/>
              </a:rPr>
              <a:t>22</a:t>
            </a:r>
            <a:r>
              <a:rPr lang="en-US" sz="2800" b="1" dirty="0">
                <a:solidFill>
                  <a:srgbClr val="7030A0"/>
                </a:solidFill>
                <a:latin typeface="Times New Roman" pitchFamily="18" charset="0"/>
                <a:cs typeface="Times New Roman" pitchFamily="18" charset="0"/>
              </a:rPr>
              <a:t>-202</a:t>
            </a:r>
            <a:r>
              <a:rPr lang="ru-RU" sz="2800" b="1" dirty="0">
                <a:solidFill>
                  <a:srgbClr val="7030A0"/>
                </a:solidFill>
                <a:latin typeface="Times New Roman" pitchFamily="18" charset="0"/>
                <a:cs typeface="Times New Roman" pitchFamily="18" charset="0"/>
              </a:rPr>
              <a:t>4 гг., тыс. руб.</a:t>
            </a:r>
          </a:p>
        </p:txBody>
      </p:sp>
      <p:sp>
        <p:nvSpPr>
          <p:cNvPr id="20" name="Номер слайда 19"/>
          <p:cNvSpPr>
            <a:spLocks noGrp="1"/>
          </p:cNvSpPr>
          <p:nvPr>
            <p:ph type="sldNum" sz="quarter" idx="12"/>
          </p:nvPr>
        </p:nvSpPr>
        <p:spPr/>
        <p:txBody>
          <a:bodyPr/>
          <a:lstStyle/>
          <a:p>
            <a:pPr>
              <a:defRPr/>
            </a:pPr>
            <a:fld id="{ACA2D343-D7BA-4864-8356-280006DC92E7}" type="slidenum">
              <a:rPr lang="ru-RU"/>
              <a:pPr>
                <a:defRPr/>
              </a:pPr>
              <a:t>21</a:t>
            </a:fld>
            <a:endParaRPr lang="ru-RU" dirty="0"/>
          </a:p>
        </p:txBody>
      </p:sp>
      <p:graphicFrame>
        <p:nvGraphicFramePr>
          <p:cNvPr id="13" name="Диаграмма 12"/>
          <p:cNvGraphicFramePr/>
          <p:nvPr>
            <p:extLst>
              <p:ext uri="{D42A27DB-BD31-4B8C-83A1-F6EECF244321}">
                <p14:modId xmlns:p14="http://schemas.microsoft.com/office/powerpoint/2010/main" val="3605291992"/>
              </p:ext>
            </p:extLst>
          </p:nvPr>
        </p:nvGraphicFramePr>
        <p:xfrm>
          <a:off x="0" y="1397000"/>
          <a:ext cx="9001156" cy="50323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28" name="Group 52"/>
          <p:cNvGraphicFramePr>
            <a:graphicFrameLocks noGrp="1"/>
          </p:cNvGraphicFramePr>
          <p:nvPr>
            <p:extLst>
              <p:ext uri="{D42A27DB-BD31-4B8C-83A1-F6EECF244321}">
                <p14:modId xmlns:p14="http://schemas.microsoft.com/office/powerpoint/2010/main" val="1137818539"/>
              </p:ext>
            </p:extLst>
          </p:nvPr>
        </p:nvGraphicFramePr>
        <p:xfrm>
          <a:off x="107504" y="1524503"/>
          <a:ext cx="9023381" cy="4584378"/>
        </p:xfrm>
        <a:graphic>
          <a:graphicData uri="http://schemas.openxmlformats.org/drawingml/2006/table">
            <a:tbl>
              <a:tblPr>
                <a:tableStyleId>{0505E3EF-67EA-436B-97B2-0124C06EBD24}</a:tableStyleId>
              </a:tblPr>
              <a:tblGrid>
                <a:gridCol w="5746792">
                  <a:extLst>
                    <a:ext uri="{9D8B030D-6E8A-4147-A177-3AD203B41FA5}">
                      <a16:colId xmlns:a16="http://schemas.microsoft.com/office/drawing/2014/main" val="20000"/>
                    </a:ext>
                  </a:extLst>
                </a:gridCol>
                <a:gridCol w="1142996">
                  <a:extLst>
                    <a:ext uri="{9D8B030D-6E8A-4147-A177-3AD203B41FA5}">
                      <a16:colId xmlns:a16="http://schemas.microsoft.com/office/drawing/2014/main" val="20001"/>
                    </a:ext>
                  </a:extLst>
                </a:gridCol>
                <a:gridCol w="1142996">
                  <a:extLst>
                    <a:ext uri="{9D8B030D-6E8A-4147-A177-3AD203B41FA5}">
                      <a16:colId xmlns:a16="http://schemas.microsoft.com/office/drawing/2014/main" val="20002"/>
                    </a:ext>
                  </a:extLst>
                </a:gridCol>
                <a:gridCol w="990597">
                  <a:extLst>
                    <a:ext uri="{9D8B030D-6E8A-4147-A177-3AD203B41FA5}">
                      <a16:colId xmlns:a16="http://schemas.microsoft.com/office/drawing/2014/main" val="20003"/>
                    </a:ext>
                  </a:extLst>
                </a:gridCol>
              </a:tblGrid>
              <a:tr h="323796">
                <a:tc>
                  <a:txBody>
                    <a:bodyPr/>
                    <a:lstStyle/>
                    <a:p>
                      <a:pPr algn="ctr" fontAlgn="t"/>
                      <a:r>
                        <a:rPr lang="ru-RU" sz="1800" b="1" u="none" strike="noStrike" dirty="0">
                          <a:latin typeface="Times New Roman" pitchFamily="18" charset="0"/>
                          <a:cs typeface="Times New Roman" pitchFamily="18" charset="0"/>
                        </a:rPr>
                        <a:t>Наименование межбюджетных трансфертов</a:t>
                      </a:r>
                      <a:endParaRPr lang="ru-RU" sz="18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1800" b="1" u="none" strike="noStrike" dirty="0">
                          <a:latin typeface="Times New Roman" pitchFamily="18" charset="0"/>
                          <a:cs typeface="Times New Roman" pitchFamily="18" charset="0"/>
                        </a:rPr>
                        <a:t>2022 год</a:t>
                      </a:r>
                      <a:endParaRPr lang="ru-RU" sz="18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fontAlgn="ctr"/>
                      <a:r>
                        <a:rPr lang="ru-RU" sz="1800" b="1" u="none" strike="noStrike" dirty="0">
                          <a:latin typeface="Times New Roman" pitchFamily="18" charset="0"/>
                          <a:cs typeface="Times New Roman" pitchFamily="18" charset="0"/>
                        </a:rPr>
                        <a:t>2023 год</a:t>
                      </a:r>
                      <a:endParaRPr lang="ru-RU" sz="18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fontAlgn="ctr"/>
                      <a:r>
                        <a:rPr lang="ru-RU" sz="1800" b="1" u="none" strike="noStrike" dirty="0">
                          <a:latin typeface="Times New Roman" pitchFamily="18" charset="0"/>
                          <a:cs typeface="Times New Roman" pitchFamily="18" charset="0"/>
                        </a:rPr>
                        <a:t>2024 год</a:t>
                      </a:r>
                      <a:endParaRPr lang="ru-RU" sz="1800" b="1" i="0" u="none" strike="noStrike" dirty="0">
                        <a:solidFill>
                          <a:schemeClr val="tx1"/>
                        </a:solidFill>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0"/>
                  </a:ext>
                </a:extLst>
              </a:tr>
              <a:tr h="949655">
                <a:tc>
                  <a:txBody>
                    <a:bodyPr/>
                    <a:lstStyle/>
                    <a:p>
                      <a:pPr algn="just" fontAlgn="t"/>
                      <a:r>
                        <a:rPr lang="ru-RU" sz="1800" kern="1200" dirty="0">
                          <a:latin typeface="Times New Roman" pitchFamily="18" charset="0"/>
                          <a:cs typeface="Times New Roman" pitchFamily="18" charset="0"/>
                        </a:rPr>
                        <a:t>Субвенции бюджетам на осуществление первичного воинского учета на территориях, где отсутствуют военные комиссариаты</a:t>
                      </a:r>
                      <a:endParaRPr lang="ru-RU" sz="1800" b="0" i="0" u="none" strike="noStrike" dirty="0">
                        <a:latin typeface="Times New Roman" pitchFamily="18" charset="0"/>
                        <a:cs typeface="Times New Roman" pitchFamily="18" charset="0"/>
                      </a:endParaRPr>
                    </a:p>
                  </a:txBody>
                  <a:tcPr marL="9525" marR="9525" marT="9525" marB="0"/>
                </a:tc>
                <a:tc>
                  <a:txBody>
                    <a:bodyPr/>
                    <a:lstStyle/>
                    <a:p>
                      <a:pPr algn="ctr" fontAlgn="ctr"/>
                      <a:r>
                        <a:rPr lang="ru-RU" sz="1800" u="none" strike="noStrike" dirty="0">
                          <a:latin typeface="Times New Roman" pitchFamily="18" charset="0"/>
                          <a:cs typeface="Times New Roman" pitchFamily="18" charset="0"/>
                        </a:rPr>
                        <a:t>242,6</a:t>
                      </a:r>
                      <a:endParaRPr lang="ru-RU" sz="18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800" b="0" i="0" u="none" strike="noStrike" dirty="0">
                          <a:latin typeface="Times New Roman" pitchFamily="18" charset="0"/>
                          <a:cs typeface="Times New Roman" pitchFamily="18" charset="0"/>
                        </a:rPr>
                        <a:t>251,6</a:t>
                      </a:r>
                    </a:p>
                  </a:txBody>
                  <a:tcPr marL="9525" marR="9525" marT="9525" marB="0" anchor="ctr"/>
                </a:tc>
                <a:tc>
                  <a:txBody>
                    <a:bodyPr/>
                    <a:lstStyle/>
                    <a:p>
                      <a:pPr algn="ctr" fontAlgn="ctr"/>
                      <a:r>
                        <a:rPr lang="ru-RU" sz="1800" u="none" strike="noStrike" dirty="0">
                          <a:latin typeface="Times New Roman" pitchFamily="18" charset="0"/>
                          <a:cs typeface="Times New Roman" pitchFamily="18" charset="0"/>
                        </a:rPr>
                        <a:t>0,0 </a:t>
                      </a:r>
                      <a:endParaRPr lang="ru-RU" sz="1800" b="0" i="0" u="none" strike="noStrike" dirty="0">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1"/>
                  </a:ext>
                </a:extLst>
              </a:tr>
              <a:tr h="1198844">
                <a:tc>
                  <a:txBody>
                    <a:bodyPr/>
                    <a:lstStyle/>
                    <a:p>
                      <a:pPr algn="l" fontAlgn="t"/>
                      <a:r>
                        <a:rPr lang="ru-RU" sz="1800" kern="1200" dirty="0">
                          <a:latin typeface="Times New Roman" pitchFamily="18" charset="0"/>
                          <a:cs typeface="Times New Roman" pitchFamily="18" charset="0"/>
                        </a:rPr>
                        <a:t>Субвенции местным бюджетам на выполнение передаваемых полномочий субъектов Российской Федерации</a:t>
                      </a:r>
                    </a:p>
                  </a:txBody>
                  <a:tcPr marL="9525" marR="9525" marT="9525" marB="0"/>
                </a:tc>
                <a:tc>
                  <a:txBody>
                    <a:bodyPr/>
                    <a:lstStyle/>
                    <a:p>
                      <a:pPr algn="ctr" fontAlgn="ctr"/>
                      <a:r>
                        <a:rPr lang="ru-RU" sz="1800" u="none" strike="noStrike" dirty="0">
                          <a:latin typeface="Times New Roman" pitchFamily="18" charset="0"/>
                          <a:cs typeface="Times New Roman" pitchFamily="18" charset="0"/>
                        </a:rPr>
                        <a:t>0,2</a:t>
                      </a:r>
                      <a:endParaRPr lang="ru-RU" sz="18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800" u="none" strike="noStrike" dirty="0">
                          <a:latin typeface="Times New Roman" pitchFamily="18" charset="0"/>
                          <a:cs typeface="Times New Roman" pitchFamily="18" charset="0"/>
                        </a:rPr>
                        <a:t>0,2</a:t>
                      </a:r>
                      <a:endParaRPr lang="ru-RU" sz="18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800" u="none" strike="noStrike" dirty="0">
                          <a:latin typeface="Times New Roman" pitchFamily="18" charset="0"/>
                          <a:cs typeface="Times New Roman" pitchFamily="18" charset="0"/>
                        </a:rPr>
                        <a:t> 0,2</a:t>
                      </a:r>
                      <a:endParaRPr lang="ru-RU" sz="1800" b="0" i="0" u="none" strike="noStrike" dirty="0">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1464491">
                <a:tc>
                  <a:txBody>
                    <a:bodyPr/>
                    <a:lstStyle/>
                    <a:p>
                      <a:pPr algn="l" fontAlgn="t"/>
                      <a:r>
                        <a:rPr lang="ru-RU" sz="1800" kern="1200" dirty="0">
                          <a:latin typeface="Times New Roman" pitchFamily="18" charset="0"/>
                          <a:cs typeface="Times New Roman" pitchFamily="18" charset="0"/>
                        </a:rPr>
                        <a:t>Иные межбюджетные трансферты на финансирование мероприятий осуществлению дорожной деятельности в границах сельских поселений</a:t>
                      </a:r>
                      <a:endParaRPr lang="ru-RU" sz="1800" b="0" i="0" u="none" strike="noStrike" dirty="0">
                        <a:latin typeface="Times New Roman" pitchFamily="18" charset="0"/>
                        <a:cs typeface="Times New Roman" pitchFamily="18" charset="0"/>
                      </a:endParaRPr>
                    </a:p>
                  </a:txBody>
                  <a:tcPr marL="9525" marR="9525" marT="9525" marB="0"/>
                </a:tc>
                <a:tc>
                  <a:txBody>
                    <a:bodyPr/>
                    <a:lstStyle/>
                    <a:p>
                      <a:pPr algn="ctr" fontAlgn="ctr"/>
                      <a:r>
                        <a:rPr lang="ru-RU" sz="1800" u="none" strike="noStrike" dirty="0">
                          <a:latin typeface="Times New Roman" pitchFamily="18" charset="0"/>
                          <a:cs typeface="Times New Roman" pitchFamily="18" charset="0"/>
                        </a:rPr>
                        <a:t>1812,5</a:t>
                      </a:r>
                      <a:endParaRPr lang="ru-RU" sz="18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800" u="none" strike="noStrike" dirty="0">
                          <a:latin typeface="Times New Roman" pitchFamily="18" charset="0"/>
                          <a:cs typeface="Times New Roman" pitchFamily="18" charset="0"/>
                        </a:rPr>
                        <a:t>1812,5</a:t>
                      </a:r>
                      <a:endParaRPr lang="ru-RU" sz="18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800" u="none" strike="noStrike" dirty="0">
                          <a:latin typeface="Times New Roman" pitchFamily="18" charset="0"/>
                          <a:cs typeface="Times New Roman" pitchFamily="18" charset="0"/>
                        </a:rPr>
                        <a:t>1812,5</a:t>
                      </a:r>
                      <a:endParaRPr lang="ru-RU" sz="1800" b="0" i="0" u="none" strike="noStrike" dirty="0">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3"/>
                  </a:ext>
                </a:extLst>
              </a:tr>
              <a:tr h="323796">
                <a:tc>
                  <a:txBody>
                    <a:bodyPr/>
                    <a:lstStyle/>
                    <a:p>
                      <a:pPr algn="l" fontAlgn="t"/>
                      <a:r>
                        <a:rPr lang="ru-RU" sz="1800" u="none" strike="noStrike" dirty="0">
                          <a:latin typeface="Times New Roman" pitchFamily="18" charset="0"/>
                          <a:cs typeface="Times New Roman" pitchFamily="18" charset="0"/>
                        </a:rPr>
                        <a:t>Дотации бюджету сельского поселения</a:t>
                      </a:r>
                      <a:endParaRPr lang="ru-RU" sz="1800" b="0" i="0" u="none" strike="noStrike" dirty="0">
                        <a:latin typeface="Times New Roman" pitchFamily="18" charset="0"/>
                        <a:cs typeface="Times New Roman" pitchFamily="18" charset="0"/>
                      </a:endParaRPr>
                    </a:p>
                  </a:txBody>
                  <a:tcPr marL="9525" marR="9525" marT="9525" marB="0"/>
                </a:tc>
                <a:tc>
                  <a:txBody>
                    <a:bodyPr/>
                    <a:lstStyle/>
                    <a:p>
                      <a:pPr algn="ctr" fontAlgn="b"/>
                      <a:r>
                        <a:rPr lang="ru-RU" sz="1800" u="none" strike="noStrike" dirty="0">
                          <a:latin typeface="Times New Roman" pitchFamily="18" charset="0"/>
                          <a:cs typeface="Times New Roman" pitchFamily="18" charset="0"/>
                        </a:rPr>
                        <a:t>1 552,3</a:t>
                      </a:r>
                      <a:endParaRPr lang="ru-RU" sz="1800" b="0" i="0" u="none" strike="noStrike" dirty="0">
                        <a:latin typeface="Times New Roman" pitchFamily="18" charset="0"/>
                        <a:cs typeface="Times New Roman" pitchFamily="18" charset="0"/>
                      </a:endParaRPr>
                    </a:p>
                  </a:txBody>
                  <a:tcPr marL="9525" marR="9525" marT="9525" marB="0" anchor="b"/>
                </a:tc>
                <a:tc>
                  <a:txBody>
                    <a:bodyPr/>
                    <a:lstStyle/>
                    <a:p>
                      <a:pPr algn="ctr" fontAlgn="b"/>
                      <a:r>
                        <a:rPr lang="ru-RU" sz="1800" u="none" strike="noStrike" dirty="0">
                          <a:latin typeface="Times New Roman" pitchFamily="18" charset="0"/>
                          <a:cs typeface="Times New Roman" pitchFamily="18" charset="0"/>
                        </a:rPr>
                        <a:t>1 241,8</a:t>
                      </a:r>
                      <a:endParaRPr lang="ru-RU" sz="1800" b="0" i="0" u="none" strike="noStrike" dirty="0">
                        <a:latin typeface="Times New Roman" pitchFamily="18" charset="0"/>
                        <a:cs typeface="Times New Roman" pitchFamily="18" charset="0"/>
                      </a:endParaRPr>
                    </a:p>
                  </a:txBody>
                  <a:tcPr marL="9525" marR="9525" marT="9525" marB="0" anchor="b"/>
                </a:tc>
                <a:tc>
                  <a:txBody>
                    <a:bodyPr/>
                    <a:lstStyle/>
                    <a:p>
                      <a:pPr algn="ctr" fontAlgn="b"/>
                      <a:r>
                        <a:rPr lang="ru-RU" sz="1800" u="none" strike="noStrike" dirty="0">
                          <a:latin typeface="Times New Roman" pitchFamily="18" charset="0"/>
                          <a:cs typeface="Times New Roman" pitchFamily="18" charset="0"/>
                        </a:rPr>
                        <a:t>1 117,6</a:t>
                      </a:r>
                      <a:endParaRPr lang="ru-RU" sz="1800" b="0" i="0" u="none" strike="noStrike" dirty="0">
                        <a:latin typeface="Times New Roman" pitchFamily="18" charset="0"/>
                        <a:cs typeface="Times New Roman" pitchFamily="18" charset="0"/>
                      </a:endParaRPr>
                    </a:p>
                  </a:txBody>
                  <a:tcPr marL="9525" marR="9525" marT="9525" marB="0" anchor="b"/>
                </a:tc>
                <a:extLst>
                  <a:ext uri="{0D108BD9-81ED-4DB2-BD59-A6C34878D82A}">
                    <a16:rowId xmlns:a16="http://schemas.microsoft.com/office/drawing/2014/main" val="10004"/>
                  </a:ext>
                </a:extLst>
              </a:tr>
              <a:tr h="323796">
                <a:tc>
                  <a:txBody>
                    <a:bodyPr/>
                    <a:lstStyle/>
                    <a:p>
                      <a:pPr algn="l" fontAlgn="t"/>
                      <a:r>
                        <a:rPr lang="ru-RU" sz="1800" u="none" strike="noStrike" dirty="0">
                          <a:latin typeface="Times New Roman" pitchFamily="18" charset="0"/>
                          <a:cs typeface="Times New Roman" pitchFamily="18" charset="0"/>
                        </a:rPr>
                        <a:t>Общий</a:t>
                      </a:r>
                      <a:r>
                        <a:rPr lang="ru-RU" sz="1800" u="none" strike="noStrike" baseline="0" dirty="0">
                          <a:latin typeface="Times New Roman" pitchFamily="18" charset="0"/>
                          <a:cs typeface="Times New Roman" pitchFamily="18" charset="0"/>
                        </a:rPr>
                        <a:t> объем </a:t>
                      </a:r>
                      <a:endParaRPr lang="ru-RU" sz="1800" b="1" i="0" u="none" strike="noStrike" dirty="0">
                        <a:latin typeface="Times New Roman" pitchFamily="18" charset="0"/>
                        <a:cs typeface="Times New Roman" pitchFamily="18" charset="0"/>
                      </a:endParaRPr>
                    </a:p>
                  </a:txBody>
                  <a:tcPr marL="9525" marR="9525" marT="9525" marB="0"/>
                </a:tc>
                <a:tc>
                  <a:txBody>
                    <a:bodyPr/>
                    <a:lstStyle/>
                    <a:p>
                      <a:pPr algn="ctr" fontAlgn="b"/>
                      <a:r>
                        <a:rPr lang="ru-RU" sz="1800" u="none" strike="noStrike" dirty="0">
                          <a:latin typeface="Times New Roman" pitchFamily="18" charset="0"/>
                          <a:cs typeface="Times New Roman" pitchFamily="18" charset="0"/>
                        </a:rPr>
                        <a:t>3 607,6</a:t>
                      </a:r>
                      <a:endParaRPr lang="ru-RU" sz="1800" b="1" i="0" u="none" strike="noStrike" dirty="0">
                        <a:latin typeface="Times New Roman" pitchFamily="18" charset="0"/>
                        <a:cs typeface="Times New Roman" pitchFamily="18" charset="0"/>
                      </a:endParaRPr>
                    </a:p>
                  </a:txBody>
                  <a:tcPr marL="9525" marR="9525" marT="9525" marB="0" anchor="b"/>
                </a:tc>
                <a:tc>
                  <a:txBody>
                    <a:bodyPr/>
                    <a:lstStyle/>
                    <a:p>
                      <a:pPr algn="ctr" fontAlgn="b"/>
                      <a:r>
                        <a:rPr lang="ru-RU" sz="1800" u="none" strike="noStrike" dirty="0">
                          <a:latin typeface="Times New Roman" pitchFamily="18" charset="0"/>
                          <a:cs typeface="Times New Roman" pitchFamily="18" charset="0"/>
                        </a:rPr>
                        <a:t>3 306,1</a:t>
                      </a:r>
                      <a:endParaRPr lang="ru-RU" sz="1800" b="1" i="0" u="none" strike="noStrike" dirty="0">
                        <a:latin typeface="Times New Roman" pitchFamily="18" charset="0"/>
                        <a:cs typeface="Times New Roman" pitchFamily="18" charset="0"/>
                      </a:endParaRPr>
                    </a:p>
                  </a:txBody>
                  <a:tcPr marL="9525" marR="9525" marT="9525" marB="0" anchor="b"/>
                </a:tc>
                <a:tc>
                  <a:txBody>
                    <a:bodyPr/>
                    <a:lstStyle/>
                    <a:p>
                      <a:pPr algn="ctr" fontAlgn="b"/>
                      <a:r>
                        <a:rPr lang="ru-RU" sz="1800" u="none" strike="noStrike" dirty="0">
                          <a:latin typeface="Times New Roman" pitchFamily="18" charset="0"/>
                          <a:cs typeface="Times New Roman" pitchFamily="18" charset="0"/>
                        </a:rPr>
                        <a:t>2 930,3</a:t>
                      </a:r>
                      <a:endParaRPr lang="ru-RU" sz="1800" b="1" i="0" u="none" strike="noStrike" dirty="0">
                        <a:latin typeface="Times New Roman" pitchFamily="18" charset="0"/>
                        <a:cs typeface="Times New Roman" pitchFamily="18"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45092" name="TextBox 13"/>
          <p:cNvSpPr txBox="1">
            <a:spLocks noChangeArrowheads="1"/>
          </p:cNvSpPr>
          <p:nvPr/>
        </p:nvSpPr>
        <p:spPr bwMode="auto">
          <a:xfrm>
            <a:off x="17604" y="93022"/>
            <a:ext cx="9144000" cy="830997"/>
          </a:xfrm>
          <a:prstGeom prst="rect">
            <a:avLst/>
          </a:prstGeom>
          <a:noFill/>
          <a:ln w="9525">
            <a:noFill/>
            <a:miter lim="800000"/>
            <a:headEnd/>
            <a:tailEnd/>
          </a:ln>
        </p:spPr>
        <p:txBody>
          <a:bodyPr wrap="square">
            <a:spAutoFit/>
          </a:bodyPr>
          <a:lstStyle/>
          <a:p>
            <a:pPr algn="ctr">
              <a:defRPr/>
            </a:pPr>
            <a:r>
              <a:rPr lang="ru-RU" sz="2400" b="1" dirty="0">
                <a:solidFill>
                  <a:schemeClr val="accent6">
                    <a:lumMod val="50000"/>
                  </a:schemeClr>
                </a:solidFill>
                <a:latin typeface="Times New Roman" pitchFamily="18" charset="0"/>
                <a:cs typeface="Times New Roman" pitchFamily="18" charset="0"/>
              </a:rPr>
              <a:t>Безвозмездные поступления </a:t>
            </a:r>
          </a:p>
          <a:p>
            <a:pPr algn="ctr">
              <a:defRPr/>
            </a:pPr>
            <a:r>
              <a:rPr lang="ru-RU" sz="2400" b="1" dirty="0">
                <a:solidFill>
                  <a:schemeClr val="accent6">
                    <a:lumMod val="50000"/>
                  </a:schemeClr>
                </a:solidFill>
                <a:latin typeface="Times New Roman" pitchFamily="18" charset="0"/>
                <a:cs typeface="Times New Roman" pitchFamily="18" charset="0"/>
              </a:rPr>
              <a:t>   в 2022-2024 годах</a:t>
            </a:r>
            <a:r>
              <a:rPr lang="ru-RU" sz="2400" dirty="0">
                <a:latin typeface="Times New Roman" pitchFamily="18" charset="0"/>
                <a:cs typeface="Times New Roman" pitchFamily="18" charset="0"/>
              </a:rPr>
              <a:t>:</a:t>
            </a:r>
          </a:p>
        </p:txBody>
      </p:sp>
      <p:sp>
        <p:nvSpPr>
          <p:cNvPr id="91175" name="TextBox 14"/>
          <p:cNvSpPr txBox="1">
            <a:spLocks noChangeArrowheads="1"/>
          </p:cNvSpPr>
          <p:nvPr/>
        </p:nvSpPr>
        <p:spPr bwMode="auto">
          <a:xfrm>
            <a:off x="8072462" y="1132236"/>
            <a:ext cx="1071538" cy="338554"/>
          </a:xfrm>
          <a:prstGeom prst="rect">
            <a:avLst/>
          </a:prstGeom>
          <a:noFill/>
          <a:ln w="9525">
            <a:noFill/>
            <a:miter lim="800000"/>
            <a:headEnd/>
            <a:tailEnd/>
          </a:ln>
        </p:spPr>
        <p:txBody>
          <a:bodyPr wrap="square">
            <a:spAutoFit/>
          </a:bodyPr>
          <a:lstStyle/>
          <a:p>
            <a:r>
              <a:rPr lang="ru-RU" sz="1600" b="1" dirty="0">
                <a:latin typeface="Times New Roman" pitchFamily="18" charset="0"/>
                <a:cs typeface="Times New Roman" pitchFamily="18" charset="0"/>
              </a:rPr>
              <a:t>Тыс.руб.</a:t>
            </a:r>
          </a:p>
        </p:txBody>
      </p:sp>
      <p:sp>
        <p:nvSpPr>
          <p:cNvPr id="16" name="Номер слайда 15"/>
          <p:cNvSpPr>
            <a:spLocks noGrp="1"/>
          </p:cNvSpPr>
          <p:nvPr>
            <p:ph type="sldNum" sz="quarter" idx="12"/>
          </p:nvPr>
        </p:nvSpPr>
        <p:spPr>
          <a:xfrm>
            <a:off x="8778240" y="6492875"/>
            <a:ext cx="365760" cy="365125"/>
          </a:xfrm>
        </p:spPr>
        <p:txBody>
          <a:bodyPr/>
          <a:lstStyle/>
          <a:p>
            <a:pPr>
              <a:defRPr/>
            </a:pPr>
            <a:fld id="{2A7C2F43-9DA6-4B68-A5A7-1D1CE4EC38A9}" type="slidenum">
              <a:rPr lang="ru-RU"/>
              <a:pPr>
                <a:defRPr/>
              </a:pPr>
              <a:t>22</a:t>
            </a:fld>
            <a:endParaRPr lang="ru-RU"/>
          </a:p>
        </p:txBody>
      </p:sp>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92162" name="Rectangle 35"/>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ru-RU"/>
          </a:p>
        </p:txBody>
      </p:sp>
      <p:sp>
        <p:nvSpPr>
          <p:cNvPr id="14" name="TextBox 13"/>
          <p:cNvSpPr txBox="1"/>
          <p:nvPr/>
        </p:nvSpPr>
        <p:spPr>
          <a:xfrm>
            <a:off x="357158" y="188640"/>
            <a:ext cx="7815206" cy="954107"/>
          </a:xfrm>
          <a:prstGeom prst="rect">
            <a:avLst/>
          </a:prstGeom>
          <a:noFill/>
        </p:spPr>
        <p:txBody>
          <a:bodyPr wrap="square">
            <a:spAutoFit/>
          </a:bodyPr>
          <a:lstStyle/>
          <a:p>
            <a:pPr algn="ctr">
              <a:defRPr/>
            </a:pPr>
            <a:r>
              <a:rPr lang="ru-RU" sz="2800" b="1" kern="10" dirty="0">
                <a:ln w="9525">
                  <a:noFill/>
                  <a:round/>
                  <a:headEnd/>
                  <a:tailEnd/>
                </a:ln>
                <a:solidFill>
                  <a:schemeClr val="bg2">
                    <a:lumMod val="25000"/>
                  </a:schemeClr>
                </a:solidFill>
                <a:effectLst>
                  <a:outerShdw dist="35921" dir="2700000" algn="ctr" rotWithShape="0">
                    <a:srgbClr val="C0C0C0">
                      <a:alpha val="79999"/>
                    </a:srgbClr>
                  </a:outerShdw>
                </a:effectLst>
                <a:latin typeface="Times New Roman" pitchFamily="18" charset="0"/>
                <a:cs typeface="Times New Roman" pitchFamily="18" charset="0"/>
              </a:rPr>
              <a:t>Структура расходов бюджета сельского поселения на 2022 год</a:t>
            </a:r>
          </a:p>
        </p:txBody>
      </p:sp>
      <p:sp>
        <p:nvSpPr>
          <p:cNvPr id="8" name="Заголовок 7"/>
          <p:cNvSpPr>
            <a:spLocks noGrp="1"/>
          </p:cNvSpPr>
          <p:nvPr>
            <p:ph type="title"/>
          </p:nvPr>
        </p:nvSpPr>
        <p:spPr/>
        <p:txBody>
          <a:bodyPr/>
          <a:lstStyle/>
          <a:p>
            <a:endParaRPr lang="ru-RU" dirty="0"/>
          </a:p>
        </p:txBody>
      </p:sp>
      <p:sp>
        <p:nvSpPr>
          <p:cNvPr id="10" name="Текст 9"/>
          <p:cNvSpPr>
            <a:spLocks noGrp="1"/>
          </p:cNvSpPr>
          <p:nvPr>
            <p:ph type="body" idx="2"/>
          </p:nvPr>
        </p:nvSpPr>
        <p:spPr>
          <a:xfrm>
            <a:off x="714348" y="5355102"/>
            <a:ext cx="7679844" cy="645666"/>
          </a:xfrm>
        </p:spPr>
        <p:txBody>
          <a:bodyPr/>
          <a:lstStyle/>
          <a:p>
            <a:endParaRPr lang="ru-RU" b="1" dirty="0"/>
          </a:p>
        </p:txBody>
      </p:sp>
      <p:graphicFrame>
        <p:nvGraphicFramePr>
          <p:cNvPr id="11" name="Содержимое 10"/>
          <p:cNvGraphicFramePr>
            <a:graphicFrameLocks noGrp="1"/>
          </p:cNvGraphicFramePr>
          <p:nvPr>
            <p:ph sz="half" idx="1"/>
            <p:extLst>
              <p:ext uri="{D42A27DB-BD31-4B8C-83A1-F6EECF244321}">
                <p14:modId xmlns:p14="http://schemas.microsoft.com/office/powerpoint/2010/main" val="2303022498"/>
              </p:ext>
            </p:extLst>
          </p:nvPr>
        </p:nvGraphicFramePr>
        <p:xfrm>
          <a:off x="357158" y="1412777"/>
          <a:ext cx="8290114" cy="5088057"/>
        </p:xfrm>
        <a:graphic>
          <a:graphicData uri="http://schemas.openxmlformats.org/drawingml/2006/chart">
            <c:chart xmlns:c="http://schemas.openxmlformats.org/drawingml/2006/chart" xmlns:r="http://schemas.openxmlformats.org/officeDocument/2006/relationships" r:id="rId2"/>
          </a:graphicData>
        </a:graphic>
      </p:graphicFrame>
      <p:sp>
        <p:nvSpPr>
          <p:cNvPr id="15" name="Номер слайда 14"/>
          <p:cNvSpPr>
            <a:spLocks noGrp="1"/>
          </p:cNvSpPr>
          <p:nvPr>
            <p:ph type="sldNum" sz="quarter" idx="12"/>
          </p:nvPr>
        </p:nvSpPr>
        <p:spPr/>
        <p:txBody>
          <a:bodyPr/>
          <a:lstStyle/>
          <a:p>
            <a:fld id="{ABB560E7-A140-4C0B-BE69-1E28AC47917A}" type="slidenum">
              <a:rPr lang="ru-RU" smtClean="0"/>
              <a:pPr/>
              <a:t>23</a:t>
            </a:fld>
            <a:endParaRPr lang="ru-RU"/>
          </a:p>
        </p:txBody>
      </p:sp>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7AD3472-DE31-4715-85A8-85FB9E3468E1}" type="slidenum">
              <a:rPr lang="ru-RU"/>
              <a:pPr>
                <a:defRPr/>
              </a:pPr>
              <a:t>24</a:t>
            </a:fld>
            <a:endParaRPr lang="ru-RU" dirty="0"/>
          </a:p>
        </p:txBody>
      </p:sp>
      <p:sp>
        <p:nvSpPr>
          <p:cNvPr id="15" name="Прямоугольник 14"/>
          <p:cNvSpPr/>
          <p:nvPr/>
        </p:nvSpPr>
        <p:spPr>
          <a:xfrm>
            <a:off x="0" y="285728"/>
            <a:ext cx="9144000"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ru-RU" sz="2000" b="1" cap="all" dirty="0">
                <a:ln w="0">
                  <a:solidFill>
                    <a:schemeClr val="accent4">
                      <a:lumMod val="75000"/>
                    </a:schemeClr>
                  </a:solidFill>
                </a:ln>
                <a:solidFill>
                  <a:schemeClr val="accent4">
                    <a:lumMod val="75000"/>
                  </a:schemeClr>
                </a:solidFill>
                <a:effectLst>
                  <a:reflection blurRad="12700" stA="50000" endPos="50000" dist="5000" dir="5400000" sy="-100000" rotWithShape="0"/>
                </a:effectLst>
                <a:latin typeface="Times New Roman" pitchFamily="18" charset="0"/>
                <a:cs typeface="Times New Roman" pitchFamily="18" charset="0"/>
              </a:rPr>
              <a:t>Основные направления по разделу «Общегосударственные вопросы», тыс. руб.</a:t>
            </a:r>
          </a:p>
        </p:txBody>
      </p:sp>
      <p:graphicFrame>
        <p:nvGraphicFramePr>
          <p:cNvPr id="9" name="Диаграмма 8"/>
          <p:cNvGraphicFramePr/>
          <p:nvPr>
            <p:extLst>
              <p:ext uri="{D42A27DB-BD31-4B8C-83A1-F6EECF244321}">
                <p14:modId xmlns:p14="http://schemas.microsoft.com/office/powerpoint/2010/main" val="1675508145"/>
              </p:ext>
            </p:extLst>
          </p:nvPr>
        </p:nvGraphicFramePr>
        <p:xfrm>
          <a:off x="4214810" y="1214422"/>
          <a:ext cx="2976562" cy="564357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14282" y="2214554"/>
            <a:ext cx="4214810" cy="1754326"/>
          </a:xfrm>
          <a:prstGeom prst="rect">
            <a:avLst/>
          </a:prstGeom>
        </p:spPr>
        <p:txBody>
          <a:bodyPr wrap="square">
            <a:spAutoFit/>
          </a:bodyPr>
          <a:lstStyle/>
          <a:p>
            <a:pPr lvl="0" algn="ctr"/>
            <a:r>
              <a:rPr lang="ru-RU" b="1" dirty="0">
                <a:latin typeface="Times New Roman" pitchFamily="18" charset="0"/>
                <a:cs typeface="Times New Roman" pitchFamily="18" charset="0"/>
              </a:rPr>
              <a:t>Расходы на содержание аппарата управления, коммунальные расходы, налоги и др.расходы администрации на 2022 год составит 8 888,0 тыс.руб. на 2023 год -8 429,3 тыс.руб., на 2024 год – 8 883,9 тыс.руб.</a:t>
            </a:r>
          </a:p>
        </p:txBody>
      </p:sp>
    </p:spTree>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47AD3472-DE31-4715-85A8-85FB9E3468E1}" type="slidenum">
              <a:rPr lang="ru-RU"/>
              <a:pPr>
                <a:defRPr/>
              </a:pPr>
              <a:t>25</a:t>
            </a:fld>
            <a:endParaRPr lang="ru-RU" dirty="0"/>
          </a:p>
        </p:txBody>
      </p:sp>
      <p:sp>
        <p:nvSpPr>
          <p:cNvPr id="15" name="Прямоугольник 14"/>
          <p:cNvSpPr/>
          <p:nvPr/>
        </p:nvSpPr>
        <p:spPr>
          <a:xfrm>
            <a:off x="0" y="285728"/>
            <a:ext cx="9144000"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ru-RU" sz="2000" b="1" cap="all" dirty="0">
                <a:ln w="0">
                  <a:solidFill>
                    <a:schemeClr val="accent4">
                      <a:lumMod val="75000"/>
                    </a:schemeClr>
                  </a:solidFill>
                </a:ln>
                <a:solidFill>
                  <a:schemeClr val="accent4">
                    <a:lumMod val="75000"/>
                  </a:schemeClr>
                </a:solidFill>
                <a:effectLst>
                  <a:reflection blurRad="12700" stA="50000" endPos="50000" dist="5000" dir="5400000" sy="-100000" rotWithShape="0"/>
                </a:effectLst>
                <a:latin typeface="Times New Roman" pitchFamily="18" charset="0"/>
                <a:cs typeface="Times New Roman" pitchFamily="18" charset="0"/>
              </a:rPr>
              <a:t>Основные направления по разделу «НАЦИОНАЛЬНАЯ ОБОРОНА», тыс. руб.</a:t>
            </a:r>
          </a:p>
        </p:txBody>
      </p:sp>
      <p:graphicFrame>
        <p:nvGraphicFramePr>
          <p:cNvPr id="9" name="Диаграмма 8"/>
          <p:cNvGraphicFramePr/>
          <p:nvPr>
            <p:extLst>
              <p:ext uri="{D42A27DB-BD31-4B8C-83A1-F6EECF244321}">
                <p14:modId xmlns:p14="http://schemas.microsoft.com/office/powerpoint/2010/main" val="1675508145"/>
              </p:ext>
            </p:extLst>
          </p:nvPr>
        </p:nvGraphicFramePr>
        <p:xfrm>
          <a:off x="4429124" y="1214422"/>
          <a:ext cx="4071966" cy="5143536"/>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14282" y="2214554"/>
            <a:ext cx="4214810" cy="3139321"/>
          </a:xfrm>
          <a:prstGeom prst="rect">
            <a:avLst/>
          </a:prstGeom>
        </p:spPr>
        <p:txBody>
          <a:bodyPr wrap="square">
            <a:spAutoFit/>
          </a:bodyPr>
          <a:lstStyle/>
          <a:p>
            <a:pPr lvl="0" algn="ctr"/>
            <a:r>
              <a:rPr lang="ru-RU" b="1" dirty="0">
                <a:latin typeface="Times New Roman" pitchFamily="18" charset="0"/>
                <a:cs typeface="Times New Roman" pitchFamily="18" charset="0"/>
              </a:rPr>
              <a:t> Расходы по данному разделу будут направлены на осуществление переданных полномочий Российской Федерации за счет средств федерального бюджета на осуществление первичного воинского учета на территориях, где отсутствуют военные комиссариаты на 2022 год составит 242,6 тыс.руб. на 2023 год -251,6 тыс.руб., на 2024 год – 0,0 тыс.руб.</a:t>
            </a:r>
          </a:p>
        </p:txBody>
      </p:sp>
    </p:spTree>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fld id="{F30BB2D9-4D69-4268-9334-13351B020C8C}" type="slidenum">
              <a:rPr lang="ru-RU" smtClean="0"/>
              <a:pPr/>
              <a:t>26</a:t>
            </a:fld>
            <a:endParaRPr lang="ru-RU"/>
          </a:p>
        </p:txBody>
      </p:sp>
      <p:sp>
        <p:nvSpPr>
          <p:cNvPr id="6" name="Заголовок 1"/>
          <p:cNvSpPr txBox="1">
            <a:spLocks/>
          </p:cNvSpPr>
          <p:nvPr/>
        </p:nvSpPr>
        <p:spPr>
          <a:xfrm>
            <a:off x="0" y="-142900"/>
            <a:ext cx="9144000" cy="857256"/>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400" b="1" dirty="0">
                <a:solidFill>
                  <a:schemeClr val="bg1"/>
                </a:solidFill>
                <a:latin typeface="Times New Roman" pitchFamily="18" charset="0"/>
                <a:cs typeface="Times New Roman" pitchFamily="18" charset="0"/>
              </a:rPr>
              <a:t>Основные направления по разделу «Национальная безопасность и правоохранительная деятельность», тыс.руб.</a:t>
            </a:r>
          </a:p>
        </p:txBody>
      </p:sp>
      <p:sp>
        <p:nvSpPr>
          <p:cNvPr id="5" name="Заголовок 1"/>
          <p:cNvSpPr txBox="1">
            <a:spLocks/>
          </p:cNvSpPr>
          <p:nvPr/>
        </p:nvSpPr>
        <p:spPr>
          <a:xfrm>
            <a:off x="0" y="3143248"/>
            <a:ext cx="9144000" cy="718940"/>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000" b="1" dirty="0">
                <a:solidFill>
                  <a:schemeClr val="bg1"/>
                </a:solidFill>
                <a:latin typeface="Times New Roman" pitchFamily="18" charset="0"/>
                <a:cs typeface="Times New Roman" pitchFamily="18" charset="0"/>
              </a:rPr>
              <a:t>Основные направления по разделу «Национальная экономика», тыс.руб.</a:t>
            </a:r>
          </a:p>
        </p:txBody>
      </p:sp>
      <p:graphicFrame>
        <p:nvGraphicFramePr>
          <p:cNvPr id="12" name="Диаграмма 11"/>
          <p:cNvGraphicFramePr/>
          <p:nvPr>
            <p:extLst>
              <p:ext uri="{D42A27DB-BD31-4B8C-83A1-F6EECF244321}">
                <p14:modId xmlns:p14="http://schemas.microsoft.com/office/powerpoint/2010/main" val="1877293372"/>
              </p:ext>
            </p:extLst>
          </p:nvPr>
        </p:nvGraphicFramePr>
        <p:xfrm>
          <a:off x="539552" y="663226"/>
          <a:ext cx="7646146" cy="2731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2071598301"/>
              </p:ext>
            </p:extLst>
          </p:nvPr>
        </p:nvGraphicFramePr>
        <p:xfrm>
          <a:off x="357158" y="3571876"/>
          <a:ext cx="4643470" cy="3143248"/>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5580112" y="4005064"/>
            <a:ext cx="2714644" cy="1600438"/>
          </a:xfrm>
          <a:prstGeom prst="rect">
            <a:avLst/>
          </a:prstGeom>
        </p:spPr>
        <p:txBody>
          <a:bodyPr wrap="square">
            <a:spAutoFit/>
          </a:bodyPr>
          <a:lstStyle/>
          <a:p>
            <a:pPr lvl="0" algn="ctr"/>
            <a:r>
              <a:rPr lang="ru-RU" sz="1400" b="1" dirty="0">
                <a:latin typeface="Times New Roman" pitchFamily="18" charset="0"/>
                <a:cs typeface="Times New Roman" pitchFamily="18" charset="0"/>
              </a:rPr>
              <a:t>Финансирование расходов по осуществлению дорожной деятельности в границах сельских поселений за счет средств дорожного фонда на 2022 год составит 1 812,5 тыс.руб.</a:t>
            </a:r>
          </a:p>
        </p:txBody>
      </p:sp>
    </p:spTree>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pPr>
              <a:defRPr/>
            </a:pPr>
            <a:fld id="{F0046315-FD39-46FE-AD0C-CE1385C0149F}" type="slidenum">
              <a:rPr lang="ru-RU"/>
              <a:pPr>
                <a:defRPr/>
              </a:pPr>
              <a:t>27</a:t>
            </a:fld>
            <a:endParaRPr lang="ru-RU"/>
          </a:p>
        </p:txBody>
      </p:sp>
      <p:sp>
        <p:nvSpPr>
          <p:cNvPr id="6" name="Заголовок 1"/>
          <p:cNvSpPr txBox="1">
            <a:spLocks/>
          </p:cNvSpPr>
          <p:nvPr/>
        </p:nvSpPr>
        <p:spPr>
          <a:xfrm>
            <a:off x="0" y="0"/>
            <a:ext cx="9144000" cy="714356"/>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b="1" dirty="0">
                <a:solidFill>
                  <a:schemeClr val="bg1"/>
                </a:solidFill>
                <a:latin typeface="Times New Roman" pitchFamily="18" charset="0"/>
                <a:cs typeface="Times New Roman" pitchFamily="18" charset="0"/>
              </a:rPr>
              <a:t>Основные направления по разделу «Жилищно-коммунальное хозяйство», тыс.руб.</a:t>
            </a:r>
          </a:p>
        </p:txBody>
      </p:sp>
      <p:graphicFrame>
        <p:nvGraphicFramePr>
          <p:cNvPr id="7" name="Диаграмма 6"/>
          <p:cNvGraphicFramePr/>
          <p:nvPr>
            <p:extLst>
              <p:ext uri="{D42A27DB-BD31-4B8C-83A1-F6EECF244321}">
                <p14:modId xmlns:p14="http://schemas.microsoft.com/office/powerpoint/2010/main" val="1260706282"/>
              </p:ext>
            </p:extLst>
          </p:nvPr>
        </p:nvGraphicFramePr>
        <p:xfrm>
          <a:off x="0" y="642918"/>
          <a:ext cx="6286512" cy="231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3286689339"/>
              </p:ext>
            </p:extLst>
          </p:nvPr>
        </p:nvGraphicFramePr>
        <p:xfrm>
          <a:off x="395536" y="2924944"/>
          <a:ext cx="3714776" cy="3532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p:nvPr>
            <p:extLst>
              <p:ext uri="{D42A27DB-BD31-4B8C-83A1-F6EECF244321}">
                <p14:modId xmlns:p14="http://schemas.microsoft.com/office/powerpoint/2010/main" val="2230127915"/>
              </p:ext>
            </p:extLst>
          </p:nvPr>
        </p:nvGraphicFramePr>
        <p:xfrm>
          <a:off x="5364088" y="2852936"/>
          <a:ext cx="3171202" cy="3786214"/>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6372200" y="731616"/>
            <a:ext cx="2702072" cy="1569660"/>
          </a:xfrm>
          <a:prstGeom prst="rect">
            <a:avLst/>
          </a:prstGeom>
        </p:spPr>
        <p:txBody>
          <a:bodyPr wrap="square">
            <a:spAutoFit/>
          </a:bodyPr>
          <a:lstStyle/>
          <a:p>
            <a:pPr lvl="0" algn="just"/>
            <a:r>
              <a:rPr lang="ru-RU" sz="1200" b="1" dirty="0">
                <a:latin typeface="Times New Roman" pitchFamily="18" charset="0"/>
                <a:cs typeface="Times New Roman" pitchFamily="18" charset="0"/>
              </a:rPr>
              <a:t>Финансирование мероприятий по благоустройству территорий населенных пунктов Новоалександровского сельского поселения, на 2022 год  - 1 769,9,0 тыс. рублей, на 2023 год-2386,0 тыс. рублей, 20204 год – 1931,8 тыс. рублей.</a:t>
            </a:r>
          </a:p>
        </p:txBody>
      </p:sp>
    </p:spTree>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fld id="{F30BB2D9-4D69-4268-9334-13351B020C8C}" type="slidenum">
              <a:rPr lang="ru-RU" smtClean="0"/>
              <a:pPr/>
              <a:t>28</a:t>
            </a:fld>
            <a:endParaRPr lang="ru-RU"/>
          </a:p>
        </p:txBody>
      </p:sp>
      <p:sp>
        <p:nvSpPr>
          <p:cNvPr id="6" name="Заголовок 1"/>
          <p:cNvSpPr txBox="1">
            <a:spLocks/>
          </p:cNvSpPr>
          <p:nvPr/>
        </p:nvSpPr>
        <p:spPr>
          <a:xfrm>
            <a:off x="0" y="-142900"/>
            <a:ext cx="9144000" cy="857256"/>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400" b="1" dirty="0">
                <a:solidFill>
                  <a:schemeClr val="bg1"/>
                </a:solidFill>
                <a:latin typeface="Times New Roman" pitchFamily="18" charset="0"/>
                <a:cs typeface="Times New Roman" pitchFamily="18" charset="0"/>
              </a:rPr>
              <a:t>Основные направления по разделу «Образование», тыс.руб.</a:t>
            </a:r>
          </a:p>
        </p:txBody>
      </p:sp>
      <p:sp>
        <p:nvSpPr>
          <p:cNvPr id="5" name="Заголовок 1"/>
          <p:cNvSpPr txBox="1">
            <a:spLocks/>
          </p:cNvSpPr>
          <p:nvPr/>
        </p:nvSpPr>
        <p:spPr>
          <a:xfrm>
            <a:off x="0" y="3143248"/>
            <a:ext cx="9144000" cy="718940"/>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000" b="1" dirty="0">
                <a:solidFill>
                  <a:schemeClr val="bg1"/>
                </a:solidFill>
                <a:latin typeface="Times New Roman" pitchFamily="18" charset="0"/>
                <a:cs typeface="Times New Roman" pitchFamily="18" charset="0"/>
              </a:rPr>
              <a:t>Основные направления по разделу «Культура, кинематография», тыс.руб.</a:t>
            </a:r>
          </a:p>
        </p:txBody>
      </p:sp>
      <p:graphicFrame>
        <p:nvGraphicFramePr>
          <p:cNvPr id="12" name="Диаграмма 11"/>
          <p:cNvGraphicFramePr/>
          <p:nvPr>
            <p:extLst>
              <p:ext uri="{D42A27DB-BD31-4B8C-83A1-F6EECF244321}">
                <p14:modId xmlns:p14="http://schemas.microsoft.com/office/powerpoint/2010/main" val="1944255213"/>
              </p:ext>
            </p:extLst>
          </p:nvPr>
        </p:nvGraphicFramePr>
        <p:xfrm>
          <a:off x="571472" y="714356"/>
          <a:ext cx="7358114" cy="2714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2071598301"/>
              </p:ext>
            </p:extLst>
          </p:nvPr>
        </p:nvGraphicFramePr>
        <p:xfrm>
          <a:off x="642910" y="3500438"/>
          <a:ext cx="4643470" cy="3357562"/>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5580112" y="4005064"/>
            <a:ext cx="2714644" cy="1169551"/>
          </a:xfrm>
          <a:prstGeom prst="rect">
            <a:avLst/>
          </a:prstGeom>
        </p:spPr>
        <p:txBody>
          <a:bodyPr wrap="square">
            <a:spAutoFit/>
          </a:bodyPr>
          <a:lstStyle/>
          <a:p>
            <a:pPr lvl="0" algn="ctr"/>
            <a:r>
              <a:rPr lang="ru-RU" sz="1400" b="1" dirty="0">
                <a:latin typeface="Times New Roman" pitchFamily="18" charset="0"/>
                <a:cs typeface="Times New Roman" pitchFamily="18" charset="0"/>
              </a:rPr>
              <a:t>Финансирование расходов по обеспечению деятельности муниципальных учреждений культуры на 2022 год составит 5 973,4 тыс.руб.</a:t>
            </a:r>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fld id="{F30BB2D9-4D69-4268-9334-13351B020C8C}" type="slidenum">
              <a:rPr lang="ru-RU" smtClean="0"/>
              <a:pPr/>
              <a:t>29</a:t>
            </a:fld>
            <a:endParaRPr lang="ru-RU"/>
          </a:p>
        </p:txBody>
      </p:sp>
      <p:sp>
        <p:nvSpPr>
          <p:cNvPr id="6" name="Заголовок 1"/>
          <p:cNvSpPr txBox="1">
            <a:spLocks/>
          </p:cNvSpPr>
          <p:nvPr/>
        </p:nvSpPr>
        <p:spPr>
          <a:xfrm>
            <a:off x="0" y="-142900"/>
            <a:ext cx="9144000" cy="857256"/>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400" b="1" dirty="0">
                <a:solidFill>
                  <a:schemeClr val="bg1"/>
                </a:solidFill>
                <a:latin typeface="Times New Roman" pitchFamily="18" charset="0"/>
                <a:cs typeface="Times New Roman" pitchFamily="18" charset="0"/>
              </a:rPr>
              <a:t>Направления по разделу «Социальная политика», тыс.руб.</a:t>
            </a:r>
          </a:p>
        </p:txBody>
      </p:sp>
      <p:sp>
        <p:nvSpPr>
          <p:cNvPr id="5" name="Заголовок 1"/>
          <p:cNvSpPr txBox="1">
            <a:spLocks/>
          </p:cNvSpPr>
          <p:nvPr/>
        </p:nvSpPr>
        <p:spPr>
          <a:xfrm>
            <a:off x="0" y="3143248"/>
            <a:ext cx="9144000" cy="718940"/>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fontScale="92500"/>
          </a:bodyPr>
          <a:lstStyle/>
          <a:p>
            <a:pPr algn="ctr" fontAlgn="auto">
              <a:spcAft>
                <a:spcPts val="0"/>
              </a:spcAft>
              <a:defRPr/>
            </a:pPr>
            <a:r>
              <a:rPr lang="ru-RU" sz="2400" b="1" dirty="0">
                <a:solidFill>
                  <a:schemeClr val="bg1"/>
                </a:solidFill>
                <a:latin typeface="Times New Roman" pitchFamily="18" charset="0"/>
                <a:cs typeface="Times New Roman" pitchFamily="18" charset="0"/>
              </a:rPr>
              <a:t>Направления по разделу «Физическая культура и спорт», тыс.руб</a:t>
            </a:r>
            <a:r>
              <a:rPr lang="ru-RU" sz="2000" b="1" dirty="0">
                <a:solidFill>
                  <a:schemeClr val="bg1"/>
                </a:solidFill>
                <a:latin typeface="Times New Roman" pitchFamily="18" charset="0"/>
                <a:cs typeface="Times New Roman" pitchFamily="18" charset="0"/>
              </a:rPr>
              <a:t>.</a:t>
            </a:r>
          </a:p>
        </p:txBody>
      </p:sp>
      <p:graphicFrame>
        <p:nvGraphicFramePr>
          <p:cNvPr id="12" name="Диаграмма 11"/>
          <p:cNvGraphicFramePr/>
          <p:nvPr>
            <p:extLst>
              <p:ext uri="{D42A27DB-BD31-4B8C-83A1-F6EECF244321}">
                <p14:modId xmlns:p14="http://schemas.microsoft.com/office/powerpoint/2010/main" val="1944255213"/>
              </p:ext>
            </p:extLst>
          </p:nvPr>
        </p:nvGraphicFramePr>
        <p:xfrm>
          <a:off x="214282" y="714356"/>
          <a:ext cx="8429684" cy="2714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2071598301"/>
              </p:ext>
            </p:extLst>
          </p:nvPr>
        </p:nvGraphicFramePr>
        <p:xfrm>
          <a:off x="714348" y="3714752"/>
          <a:ext cx="4500594" cy="3143248"/>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5580112" y="4005064"/>
            <a:ext cx="2714644" cy="954107"/>
          </a:xfrm>
          <a:prstGeom prst="rect">
            <a:avLst/>
          </a:prstGeom>
        </p:spPr>
        <p:txBody>
          <a:bodyPr wrap="square">
            <a:spAutoFit/>
          </a:bodyPr>
          <a:lstStyle/>
          <a:p>
            <a:pPr lvl="0" algn="ctr"/>
            <a:r>
              <a:rPr lang="ru-RU" sz="1400" b="1" dirty="0">
                <a:latin typeface="Times New Roman" pitchFamily="18" charset="0"/>
                <a:cs typeface="Times New Roman" pitchFamily="18" charset="0"/>
              </a:rPr>
              <a:t>Финансирование расходов на массово спортивные мероприятия на 2022 год составит 30,0 тыс.руб.</a:t>
            </a:r>
          </a:p>
        </p:txBody>
      </p:sp>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a:xfrm>
            <a:off x="6553200" y="6356350"/>
            <a:ext cx="2305050" cy="365125"/>
          </a:xfrm>
        </p:spPr>
        <p:txBody>
          <a:bodyPr/>
          <a:lstStyle/>
          <a:p>
            <a:pPr>
              <a:defRPr/>
            </a:pPr>
            <a:fld id="{5248CE0B-340D-4818-872C-77B4F10B244D}" type="slidenum">
              <a:rPr lang="ru-RU"/>
              <a:pPr>
                <a:defRPr/>
              </a:pPr>
              <a:t>3</a:t>
            </a:fld>
            <a:endParaRPr lang="ru-RU" dirty="0"/>
          </a:p>
        </p:txBody>
      </p:sp>
      <p:sp>
        <p:nvSpPr>
          <p:cNvPr id="17409" name="Содержимое 2"/>
          <p:cNvSpPr>
            <a:spLocks noGrp="1"/>
          </p:cNvSpPr>
          <p:nvPr>
            <p:ph idx="4294967295"/>
          </p:nvPr>
        </p:nvSpPr>
        <p:spPr>
          <a:xfrm>
            <a:off x="0" y="285750"/>
            <a:ext cx="9144000" cy="6383338"/>
          </a:xfrm>
        </p:spPr>
        <p:txBody>
          <a:bodyPr/>
          <a:lstStyle/>
          <a:p>
            <a:pPr algn="ctr">
              <a:buFontTx/>
              <a:buNone/>
            </a:pPr>
            <a:r>
              <a:rPr lang="en-US" altLang="zh-CN" sz="2000" dirty="0">
                <a:solidFill>
                  <a:srgbClr val="000000"/>
                </a:solidFill>
                <a:latin typeface="Times New Roman" pitchFamily="18" charset="0"/>
                <a:cs typeface="Times New Roman" pitchFamily="18" charset="0"/>
              </a:rPr>
              <a:t>  </a:t>
            </a:r>
          </a:p>
          <a:p>
            <a:pPr algn="ctr">
              <a:buFontTx/>
              <a:buNone/>
            </a:pPr>
            <a:endParaRPr lang="en-US" altLang="zh-CN" sz="2000" dirty="0">
              <a:solidFill>
                <a:srgbClr val="000000"/>
              </a:solidFill>
              <a:latin typeface="Times New Roman" pitchFamily="18" charset="0"/>
              <a:cs typeface="Times New Roman" pitchFamily="18" charset="0"/>
            </a:endParaRPr>
          </a:p>
          <a:p>
            <a:pPr algn="ctr">
              <a:buFontTx/>
              <a:buNone/>
            </a:pPr>
            <a:endParaRPr lang="en-US" altLang="zh-CN" sz="2000" dirty="0">
              <a:solidFill>
                <a:srgbClr val="000000"/>
              </a:solidFill>
              <a:latin typeface="Times New Roman" pitchFamily="18" charset="0"/>
              <a:cs typeface="Times New Roman" pitchFamily="18" charset="0"/>
            </a:endParaRPr>
          </a:p>
          <a:p>
            <a:pPr algn="ctr">
              <a:buFontTx/>
              <a:buNone/>
            </a:pPr>
            <a:endParaRPr lang="en-US" altLang="zh-CN" sz="2000" dirty="0">
              <a:solidFill>
                <a:srgbClr val="000000"/>
              </a:solidFill>
              <a:latin typeface="Times New Roman" pitchFamily="18" charset="0"/>
              <a:cs typeface="Times New Roman" pitchFamily="18" charset="0"/>
            </a:endParaRPr>
          </a:p>
          <a:p>
            <a:pPr algn="ctr">
              <a:buFontTx/>
              <a:buNone/>
            </a:pPr>
            <a:endParaRPr lang="en-US" altLang="zh-CN" sz="2000" dirty="0">
              <a:solidFill>
                <a:srgbClr val="000000"/>
              </a:solidFill>
              <a:latin typeface="Times New Roman" pitchFamily="18" charset="0"/>
              <a:cs typeface="Times New Roman" pitchFamily="18" charset="0"/>
            </a:endParaRPr>
          </a:p>
          <a:p>
            <a:pPr algn="ctr">
              <a:buFontTx/>
              <a:buNone/>
            </a:pPr>
            <a:endParaRPr lang="en-US" altLang="zh-CN" sz="2000" dirty="0">
              <a:solidFill>
                <a:srgbClr val="000000"/>
              </a:solidFill>
              <a:latin typeface="Times New Roman" pitchFamily="18" charset="0"/>
              <a:cs typeface="Times New Roman" pitchFamily="18" charset="0"/>
            </a:endParaRPr>
          </a:p>
          <a:p>
            <a:pPr algn="ctr">
              <a:buFontTx/>
              <a:buNone/>
            </a:pPr>
            <a:endParaRPr lang="en-US" altLang="zh-CN" sz="2000" dirty="0">
              <a:solidFill>
                <a:srgbClr val="000000"/>
              </a:solidFill>
              <a:latin typeface="Times New Roman" pitchFamily="18" charset="0"/>
              <a:cs typeface="Times New Roman" pitchFamily="18" charset="0"/>
            </a:endParaRPr>
          </a:p>
          <a:p>
            <a:pPr algn="r">
              <a:buFontTx/>
              <a:buNone/>
            </a:pPr>
            <a:endParaRPr lang="ru-RU" sz="1600" i="1" dirty="0">
              <a:solidFill>
                <a:srgbClr val="000000"/>
              </a:solidFill>
              <a:latin typeface="Times New Roman" pitchFamily="18" charset="0"/>
              <a:ea typeface="宋体"/>
              <a:cs typeface="Times New Roman" pitchFamily="18" charset="0"/>
            </a:endParaRPr>
          </a:p>
        </p:txBody>
      </p:sp>
      <p:sp>
        <p:nvSpPr>
          <p:cNvPr id="6" name="Скругленный прямоугольник 18"/>
          <p:cNvSpPr>
            <a:spLocks noChangeArrowheads="1"/>
          </p:cNvSpPr>
          <p:nvPr/>
        </p:nvSpPr>
        <p:spPr bwMode="auto">
          <a:xfrm>
            <a:off x="571472" y="1285860"/>
            <a:ext cx="7993062" cy="1857375"/>
          </a:xfrm>
          <a:prstGeom prst="roundRect">
            <a:avLst>
              <a:gd name="adj" fmla="val 16667"/>
            </a:avLst>
          </a:prstGeom>
          <a:noFill/>
          <a:ln w="254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nchor="ctr"/>
          <a:lstStyle/>
          <a:p>
            <a:pPr algn="ctr">
              <a:defRPr/>
            </a:pPr>
            <a:endParaRPr lang="ru-RU" sz="1000">
              <a:latin typeface="Constantia" pitchFamily="18" charset="0"/>
            </a:endParaRPr>
          </a:p>
        </p:txBody>
      </p:sp>
      <p:sp>
        <p:nvSpPr>
          <p:cNvPr id="7" name="Скругленный прямоугольник 18"/>
          <p:cNvSpPr>
            <a:spLocks noChangeArrowheads="1"/>
          </p:cNvSpPr>
          <p:nvPr/>
        </p:nvSpPr>
        <p:spPr bwMode="auto">
          <a:xfrm>
            <a:off x="785786" y="5786454"/>
            <a:ext cx="8000992" cy="714380"/>
          </a:xfrm>
          <a:prstGeom prst="roundRect">
            <a:avLst>
              <a:gd name="adj" fmla="val 16667"/>
            </a:avLst>
          </a:prstGeom>
          <a:noFill/>
          <a:ln w="254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nchor="ctr"/>
          <a:lstStyle/>
          <a:p>
            <a:pPr algn="ctr">
              <a:defRPr/>
            </a:pPr>
            <a:endParaRPr lang="ru-RU" sz="1000">
              <a:latin typeface="Constantia" pitchFamily="18" charset="0"/>
            </a:endParaRPr>
          </a:p>
        </p:txBody>
      </p:sp>
      <p:sp>
        <p:nvSpPr>
          <p:cNvPr id="17412" name="Shape"/>
          <p:cNvSpPr>
            <a:spLocks noChangeArrowheads="1"/>
          </p:cNvSpPr>
          <p:nvPr/>
        </p:nvSpPr>
        <p:spPr bwMode="auto">
          <a:xfrm>
            <a:off x="214282" y="214290"/>
            <a:ext cx="7656513" cy="642938"/>
          </a:xfrm>
          <a:prstGeom prst="rect">
            <a:avLst/>
          </a:prstGeom>
          <a:noFill/>
          <a:ln w="9525">
            <a:noFill/>
            <a:miter lim="800000"/>
            <a:headEnd/>
            <a:tailEnd/>
          </a:ln>
        </p:spPr>
        <p:txBody>
          <a:bodyPr lIns="0" tIns="0" rIns="0" bIns="0"/>
          <a:lstStyle/>
          <a:p>
            <a:pPr marL="28575" algn="ctr">
              <a:spcAft>
                <a:spcPts val="2100"/>
              </a:spcAft>
            </a:pPr>
            <a:r>
              <a:rPr lang="ru-RU" sz="2400" b="1" dirty="0">
                <a:solidFill>
                  <a:schemeClr val="accent4">
                    <a:lumMod val="50000"/>
                  </a:schemeClr>
                </a:solidFill>
                <a:latin typeface="Times New Roman" pitchFamily="18" charset="0"/>
              </a:rPr>
              <a:t>ЧТО ТАКОЕ «БЮДЖЕТ ДЛЯ ГРАЖДАН»?</a:t>
            </a:r>
          </a:p>
        </p:txBody>
      </p:sp>
      <p:sp>
        <p:nvSpPr>
          <p:cNvPr id="9" name="Shape"/>
          <p:cNvSpPr>
            <a:spLocks noChangeArrowheads="1"/>
          </p:cNvSpPr>
          <p:nvPr/>
        </p:nvSpPr>
        <p:spPr bwMode="auto">
          <a:xfrm>
            <a:off x="857224" y="1357298"/>
            <a:ext cx="7666038" cy="1641475"/>
          </a:xfrm>
          <a:prstGeom prst="rect">
            <a:avLst/>
          </a:prstGeom>
          <a:noFill/>
          <a:ln w="9525">
            <a:noFill/>
            <a:miter lim="800000"/>
            <a:headEnd/>
            <a:tailEnd/>
          </a:ln>
        </p:spPr>
        <p:txBody>
          <a:bodyPr lIns="0" tIns="0" rIns="0" bIns="0"/>
          <a:lstStyle/>
          <a:p>
            <a:pPr marL="22225" algn="ctr">
              <a:lnSpc>
                <a:spcPts val="2163"/>
              </a:lnSpc>
              <a:spcBef>
                <a:spcPts val="2100"/>
              </a:spcBef>
              <a:spcAft>
                <a:spcPts val="213"/>
              </a:spcAft>
              <a:defRPr/>
            </a:pPr>
            <a:r>
              <a:rPr lang="ru-RU" b="1" dirty="0">
                <a:solidFill>
                  <a:schemeClr val="bg2">
                    <a:lumMod val="25000"/>
                  </a:schemeClr>
                </a:solidFill>
                <a:latin typeface="Constantia" pitchFamily="18" charset="0"/>
              </a:rPr>
              <a:t>«Бюджет для граждан» </a:t>
            </a:r>
            <a:r>
              <a:rPr lang="ru-RU" dirty="0">
                <a:solidFill>
                  <a:schemeClr val="bg2">
                    <a:lumMod val="25000"/>
                  </a:schemeClr>
                </a:solidFill>
                <a:latin typeface="Constantia" pitchFamily="18" charset="0"/>
              </a:rPr>
              <a:t>– аналитический документ, разрабатываемый в целях предоставления гражданам актуальной информации о проекте  бюджета поселения в формате, доступном для широкого круга пользователей. В представленной информации отражены положения проекта  бюджета поселения на предстоящие три года: 20</a:t>
            </a:r>
            <a:r>
              <a:rPr lang="en-US" dirty="0">
                <a:solidFill>
                  <a:schemeClr val="bg2">
                    <a:lumMod val="25000"/>
                  </a:schemeClr>
                </a:solidFill>
                <a:latin typeface="Constantia" pitchFamily="18" charset="0"/>
              </a:rPr>
              <a:t>2</a:t>
            </a:r>
            <a:r>
              <a:rPr lang="ru-RU" dirty="0">
                <a:solidFill>
                  <a:schemeClr val="bg2">
                    <a:lumMod val="25000"/>
                  </a:schemeClr>
                </a:solidFill>
                <a:latin typeface="Constantia" pitchFamily="18" charset="0"/>
              </a:rPr>
              <a:t>2 год и 2023 -20</a:t>
            </a:r>
            <a:r>
              <a:rPr lang="en-US" dirty="0">
                <a:solidFill>
                  <a:schemeClr val="bg2">
                    <a:lumMod val="25000"/>
                  </a:schemeClr>
                </a:solidFill>
                <a:latin typeface="Constantia" pitchFamily="18" charset="0"/>
              </a:rPr>
              <a:t>2</a:t>
            </a:r>
            <a:r>
              <a:rPr lang="ru-RU" dirty="0">
                <a:solidFill>
                  <a:schemeClr val="bg2">
                    <a:lumMod val="25000"/>
                  </a:schemeClr>
                </a:solidFill>
                <a:latin typeface="Constantia" pitchFamily="18" charset="0"/>
              </a:rPr>
              <a:t>4 годы. </a:t>
            </a:r>
          </a:p>
        </p:txBody>
      </p:sp>
      <p:sp>
        <p:nvSpPr>
          <p:cNvPr id="17414" name="Shape"/>
          <p:cNvSpPr>
            <a:spLocks noChangeArrowheads="1"/>
          </p:cNvSpPr>
          <p:nvPr/>
        </p:nvSpPr>
        <p:spPr bwMode="auto">
          <a:xfrm>
            <a:off x="1214414" y="5857892"/>
            <a:ext cx="7620000" cy="746125"/>
          </a:xfrm>
          <a:prstGeom prst="rect">
            <a:avLst/>
          </a:prstGeom>
          <a:noFill/>
          <a:ln w="9525">
            <a:noFill/>
            <a:miter lim="800000"/>
            <a:headEnd/>
            <a:tailEnd/>
          </a:ln>
        </p:spPr>
        <p:txBody>
          <a:bodyPr lIns="0" tIns="0" rIns="0" bIns="0"/>
          <a:lstStyle/>
          <a:p>
            <a:pPr algn="ctr">
              <a:lnSpc>
                <a:spcPts val="2163"/>
              </a:lnSpc>
              <a:spcBef>
                <a:spcPts val="2100"/>
              </a:spcBef>
            </a:pPr>
            <a:r>
              <a:rPr lang="ru-RU" dirty="0">
                <a:solidFill>
                  <a:schemeClr val="bg2">
                    <a:lumMod val="25000"/>
                  </a:schemeClr>
                </a:solidFill>
                <a:latin typeface="Constantia" pitchFamily="18" charset="0"/>
              </a:rPr>
              <a:t>«Бюджет для граждан» нацелен на получение обратной связи от граждан по интересующим их вопросам.</a:t>
            </a:r>
          </a:p>
        </p:txBody>
      </p:sp>
      <p:pic>
        <p:nvPicPr>
          <p:cNvPr id="10" name="Рисунок 9" descr="bk_info_orig_57841_1461043236.jpg"/>
          <p:cNvPicPr>
            <a:picLocks noChangeAspect="1"/>
          </p:cNvPicPr>
          <p:nvPr/>
        </p:nvPicPr>
        <p:blipFill>
          <a:blip r:embed="rId2" cstate="print"/>
          <a:stretch>
            <a:fillRect/>
          </a:stretch>
        </p:blipFill>
        <p:spPr>
          <a:xfrm>
            <a:off x="1785918" y="3214686"/>
            <a:ext cx="4643470" cy="2517028"/>
          </a:xfrm>
          <a:prstGeom prst="rect">
            <a:avLst/>
          </a:prstGeom>
        </p:spPr>
      </p:pic>
    </p:spTree>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Номер слайда 27"/>
          <p:cNvSpPr>
            <a:spLocks noGrp="1"/>
          </p:cNvSpPr>
          <p:nvPr>
            <p:ph type="sldNum" sz="quarter" idx="12"/>
          </p:nvPr>
        </p:nvSpPr>
        <p:spPr/>
        <p:txBody>
          <a:bodyPr/>
          <a:lstStyle/>
          <a:p>
            <a:pPr>
              <a:defRPr/>
            </a:pPr>
            <a:fld id="{F0AD33FC-CFB2-4C9E-9E90-385C6970F446}" type="slidenum">
              <a:rPr lang="ru-RU" smtClean="0"/>
              <a:pPr>
                <a:defRPr/>
              </a:pPr>
              <a:t>30</a:t>
            </a:fld>
            <a:endParaRPr lang="ru-RU"/>
          </a:p>
        </p:txBody>
      </p:sp>
      <p:graphicFrame>
        <p:nvGraphicFramePr>
          <p:cNvPr id="32" name="Диаграмма 31"/>
          <p:cNvGraphicFramePr/>
          <p:nvPr>
            <p:extLst>
              <p:ext uri="{D42A27DB-BD31-4B8C-83A1-F6EECF244321}">
                <p14:modId xmlns:p14="http://schemas.microsoft.com/office/powerpoint/2010/main" val="2886897845"/>
              </p:ext>
            </p:extLst>
          </p:nvPr>
        </p:nvGraphicFramePr>
        <p:xfrm>
          <a:off x="428596" y="1142984"/>
          <a:ext cx="8322527" cy="5548351"/>
        </p:xfrm>
        <a:graphic>
          <a:graphicData uri="http://schemas.openxmlformats.org/drawingml/2006/chart">
            <c:chart xmlns:c="http://schemas.openxmlformats.org/drawingml/2006/chart" xmlns:r="http://schemas.openxmlformats.org/officeDocument/2006/relationships" r:id="rId3"/>
          </a:graphicData>
        </a:graphic>
      </p:graphicFrame>
      <p:sp>
        <p:nvSpPr>
          <p:cNvPr id="33" name="Заголовок 1"/>
          <p:cNvSpPr txBox="1">
            <a:spLocks/>
          </p:cNvSpPr>
          <p:nvPr/>
        </p:nvSpPr>
        <p:spPr>
          <a:xfrm>
            <a:off x="0" y="214290"/>
            <a:ext cx="9144000" cy="57606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err="1">
                <a:solidFill>
                  <a:schemeClr val="bg1"/>
                </a:solidFill>
                <a:latin typeface="Times New Roman" pitchFamily="18" charset="0"/>
                <a:cs typeface="Times New Roman" pitchFamily="18" charset="0"/>
              </a:rPr>
              <a:t>Дотационность</a:t>
            </a:r>
            <a:r>
              <a:rPr lang="ru-RU" sz="2400" dirty="0">
                <a:solidFill>
                  <a:schemeClr val="bg1"/>
                </a:solidFill>
                <a:latin typeface="Times New Roman" pitchFamily="18" charset="0"/>
                <a:cs typeface="Times New Roman" pitchFamily="18" charset="0"/>
              </a:rPr>
              <a:t> б</a:t>
            </a:r>
            <a:r>
              <a:rPr kumimoji="0" lang="ru-RU" sz="2400" b="0" i="0" u="none" strike="noStrike" kern="1200" cap="none" spc="0" normalizeH="0" baseline="0" noProof="0" dirty="0" err="1">
                <a:ln>
                  <a:noFill/>
                </a:ln>
                <a:solidFill>
                  <a:schemeClr val="bg1"/>
                </a:solidFill>
                <a:effectLst/>
                <a:uLnTx/>
                <a:uFillTx/>
                <a:latin typeface="Times New Roman" pitchFamily="18" charset="0"/>
                <a:ea typeface="+mn-ea"/>
                <a:cs typeface="Times New Roman" pitchFamily="18" charset="0"/>
              </a:rPr>
              <a:t>юджета</a:t>
            </a:r>
            <a:r>
              <a:rPr kumimoji="0" lang="ru-RU"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rPr>
              <a:t> поселения, в %</a:t>
            </a:r>
          </a:p>
        </p:txBody>
      </p:sp>
    </p:spTree>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142844" y="4143375"/>
            <a:ext cx="8786874" cy="22764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p>
        </p:txBody>
      </p:sp>
      <p:sp>
        <p:nvSpPr>
          <p:cNvPr id="13" name="Скругленный прямоугольник 12"/>
          <p:cNvSpPr/>
          <p:nvPr/>
        </p:nvSpPr>
        <p:spPr>
          <a:xfrm>
            <a:off x="4572000" y="2500306"/>
            <a:ext cx="4357718" cy="148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dirty="0"/>
          </a:p>
        </p:txBody>
      </p:sp>
      <p:sp>
        <p:nvSpPr>
          <p:cNvPr id="12" name="Скругленный прямоугольник 11"/>
          <p:cNvSpPr/>
          <p:nvPr/>
        </p:nvSpPr>
        <p:spPr>
          <a:xfrm>
            <a:off x="142844" y="2500306"/>
            <a:ext cx="4286280" cy="14859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dirty="0"/>
          </a:p>
        </p:txBody>
      </p:sp>
      <p:sp>
        <p:nvSpPr>
          <p:cNvPr id="11" name="Скругленный прямоугольник 10"/>
          <p:cNvSpPr/>
          <p:nvPr/>
        </p:nvSpPr>
        <p:spPr>
          <a:xfrm>
            <a:off x="1785918" y="1071546"/>
            <a:ext cx="5624532" cy="128586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dirty="0"/>
          </a:p>
        </p:txBody>
      </p:sp>
      <p:sp>
        <p:nvSpPr>
          <p:cNvPr id="104453" name="Rectangle 2"/>
          <p:cNvSpPr>
            <a:spLocks noGrp="1" noChangeArrowheads="1"/>
          </p:cNvSpPr>
          <p:nvPr>
            <p:ph type="title"/>
          </p:nvPr>
        </p:nvSpPr>
        <p:spPr>
          <a:xfrm>
            <a:off x="0" y="214290"/>
            <a:ext cx="8229600" cy="1000125"/>
          </a:xfrm>
        </p:spPr>
        <p:txBody>
          <a:bodyPr>
            <a:normAutofit/>
          </a:bodyPr>
          <a:lstStyle/>
          <a:p>
            <a:r>
              <a:rPr lang="ru-RU" sz="2400" u="sng" dirty="0">
                <a:solidFill>
                  <a:schemeClr val="accent6">
                    <a:lumMod val="75000"/>
                  </a:schemeClr>
                </a:solidFill>
                <a:latin typeface="Constantia" pitchFamily="18" charset="0"/>
              </a:rPr>
              <a:t>МУНИЦИПАЛЬНЫЙ ДОЛГ</a:t>
            </a:r>
          </a:p>
        </p:txBody>
      </p:sp>
      <p:sp>
        <p:nvSpPr>
          <p:cNvPr id="104454" name="TextBox 6"/>
          <p:cNvSpPr txBox="1">
            <a:spLocks noChangeArrowheads="1"/>
          </p:cNvSpPr>
          <p:nvPr/>
        </p:nvSpPr>
        <p:spPr bwMode="auto">
          <a:xfrm>
            <a:off x="2143125" y="1295400"/>
            <a:ext cx="5286375" cy="646113"/>
          </a:xfrm>
          <a:prstGeom prst="rect">
            <a:avLst/>
          </a:prstGeom>
          <a:noFill/>
          <a:ln w="9525">
            <a:noFill/>
            <a:miter lim="800000"/>
            <a:headEnd/>
            <a:tailEnd/>
          </a:ln>
        </p:spPr>
        <p:txBody>
          <a:bodyPr>
            <a:spAutoFit/>
          </a:bodyPr>
          <a:lstStyle/>
          <a:p>
            <a:pPr algn="ctr"/>
            <a:r>
              <a:rPr lang="ru-RU" b="1" dirty="0">
                <a:latin typeface="Constantia" pitchFamily="18" charset="0"/>
              </a:rPr>
              <a:t>Муниципальный долг  </a:t>
            </a:r>
            <a:r>
              <a:rPr lang="ru-RU" dirty="0">
                <a:latin typeface="Constantia" pitchFamily="18" charset="0"/>
              </a:rPr>
              <a:t>– обязательства по возврату взятых в долг денежных средств</a:t>
            </a:r>
          </a:p>
        </p:txBody>
      </p:sp>
      <p:sp>
        <p:nvSpPr>
          <p:cNvPr id="104455" name="TextBox 7"/>
          <p:cNvSpPr txBox="1">
            <a:spLocks noChangeArrowheads="1"/>
          </p:cNvSpPr>
          <p:nvPr/>
        </p:nvSpPr>
        <p:spPr bwMode="auto">
          <a:xfrm>
            <a:off x="685800" y="2667000"/>
            <a:ext cx="3124200" cy="1231106"/>
          </a:xfrm>
          <a:prstGeom prst="rect">
            <a:avLst/>
          </a:prstGeom>
          <a:noFill/>
          <a:ln w="9525">
            <a:noFill/>
            <a:miter lim="800000"/>
            <a:headEnd/>
            <a:tailEnd/>
          </a:ln>
        </p:spPr>
        <p:txBody>
          <a:bodyPr>
            <a:spAutoFit/>
          </a:bodyPr>
          <a:lstStyle/>
          <a:p>
            <a:r>
              <a:rPr lang="ru-RU" dirty="0">
                <a:latin typeface="Constantia" pitchFamily="18" charset="0"/>
              </a:rPr>
              <a:t>Цели заимствования:</a:t>
            </a:r>
          </a:p>
          <a:p>
            <a:r>
              <a:rPr lang="ru-RU" sz="1400" dirty="0">
                <a:latin typeface="Constantia" pitchFamily="18" charset="0"/>
              </a:rPr>
              <a:t>- Финансирование дефицита           бюджета;</a:t>
            </a:r>
          </a:p>
          <a:p>
            <a:r>
              <a:rPr lang="ru-RU" sz="1400" dirty="0">
                <a:latin typeface="Constantia" pitchFamily="18" charset="0"/>
              </a:rPr>
              <a:t> - Погашение долговых обязательств</a:t>
            </a:r>
          </a:p>
        </p:txBody>
      </p:sp>
      <p:sp>
        <p:nvSpPr>
          <p:cNvPr id="104456" name="TextBox 8"/>
          <p:cNvSpPr txBox="1">
            <a:spLocks noChangeArrowheads="1"/>
          </p:cNvSpPr>
          <p:nvPr/>
        </p:nvSpPr>
        <p:spPr bwMode="auto">
          <a:xfrm>
            <a:off x="4929188" y="2714625"/>
            <a:ext cx="3000375" cy="800100"/>
          </a:xfrm>
          <a:prstGeom prst="rect">
            <a:avLst/>
          </a:prstGeom>
          <a:noFill/>
          <a:ln w="9525">
            <a:noFill/>
            <a:miter lim="800000"/>
            <a:headEnd/>
            <a:tailEnd/>
          </a:ln>
        </p:spPr>
        <p:txBody>
          <a:bodyPr>
            <a:spAutoFit/>
          </a:bodyPr>
          <a:lstStyle/>
          <a:p>
            <a:pPr algn="ctr"/>
            <a:r>
              <a:rPr lang="ru-RU" dirty="0">
                <a:latin typeface="Constantia" pitchFamily="18" charset="0"/>
              </a:rPr>
              <a:t>Способы заимствования:</a:t>
            </a:r>
          </a:p>
          <a:p>
            <a:pPr>
              <a:buFontTx/>
              <a:buChar char="-"/>
            </a:pPr>
            <a:r>
              <a:rPr lang="ru-RU" sz="1400" dirty="0">
                <a:latin typeface="Constantia" pitchFamily="18" charset="0"/>
              </a:rPr>
              <a:t> Привлечение кредитов банков;</a:t>
            </a:r>
          </a:p>
          <a:p>
            <a:pPr>
              <a:buFontTx/>
              <a:buChar char="-"/>
            </a:pPr>
            <a:r>
              <a:rPr lang="ru-RU" sz="1400" dirty="0">
                <a:latin typeface="Constantia" pitchFamily="18" charset="0"/>
              </a:rPr>
              <a:t> Кредиты бюджета субъекта</a:t>
            </a:r>
          </a:p>
        </p:txBody>
      </p:sp>
      <p:sp>
        <p:nvSpPr>
          <p:cNvPr id="104457" name="TextBox 9"/>
          <p:cNvSpPr txBox="1">
            <a:spLocks noChangeArrowheads="1"/>
          </p:cNvSpPr>
          <p:nvPr/>
        </p:nvSpPr>
        <p:spPr bwMode="auto">
          <a:xfrm>
            <a:off x="685800" y="4214813"/>
            <a:ext cx="7391400" cy="1878012"/>
          </a:xfrm>
          <a:prstGeom prst="rect">
            <a:avLst/>
          </a:prstGeom>
          <a:noFill/>
          <a:ln w="9525">
            <a:noFill/>
            <a:miter lim="800000"/>
            <a:headEnd/>
            <a:tailEnd/>
          </a:ln>
        </p:spPr>
        <p:txBody>
          <a:bodyPr>
            <a:spAutoFit/>
          </a:bodyPr>
          <a:lstStyle/>
          <a:p>
            <a:r>
              <a:rPr lang="en-US" dirty="0"/>
              <a:t>     </a:t>
            </a:r>
            <a:r>
              <a:rPr lang="ru-RU" dirty="0">
                <a:latin typeface="Constantia" pitchFamily="18" charset="0"/>
              </a:rPr>
              <a:t>Предельные объёмы муниципального долга  и расходов на его обслуживание регулируются Бюджетным кодексом РФ.</a:t>
            </a:r>
          </a:p>
          <a:p>
            <a:pPr algn="just"/>
            <a:r>
              <a:rPr lang="ru-RU" sz="1600" dirty="0">
                <a:latin typeface="Constantia" pitchFamily="18" charset="0"/>
              </a:rPr>
              <a:t>      Муниципальный долг </a:t>
            </a:r>
            <a:r>
              <a:rPr lang="ru-RU" sz="1600" b="1" dirty="0">
                <a:latin typeface="Constantia" pitchFamily="18" charset="0"/>
              </a:rPr>
              <a:t>не должен превышать 50 % </a:t>
            </a:r>
            <a:r>
              <a:rPr lang="ru-RU" sz="1600" dirty="0">
                <a:latin typeface="Constantia" pitchFamily="18" charset="0"/>
              </a:rPr>
              <a:t>собственных доходов бюджета.</a:t>
            </a:r>
          </a:p>
          <a:p>
            <a:pPr algn="just"/>
            <a:r>
              <a:rPr lang="ru-RU" sz="1600" dirty="0">
                <a:latin typeface="Constantia" pitchFamily="18" charset="0"/>
              </a:rPr>
              <a:t>      Расходы на обслуживание  муниципального долга </a:t>
            </a:r>
            <a:r>
              <a:rPr lang="ru-RU" sz="1600" b="1" dirty="0">
                <a:latin typeface="Constantia" pitchFamily="18" charset="0"/>
              </a:rPr>
              <a:t>не должны превышать 15 % </a:t>
            </a:r>
            <a:r>
              <a:rPr lang="ru-RU" sz="1600" dirty="0">
                <a:latin typeface="Constantia" pitchFamily="18" charset="0"/>
              </a:rPr>
              <a:t>расходов бюджета без учета расходов осуществляемых за счет субвенций.</a:t>
            </a:r>
          </a:p>
        </p:txBody>
      </p:sp>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43"/>
          <p:cNvSpPr txBox="1">
            <a:spLocks noChangeArrowheads="1"/>
          </p:cNvSpPr>
          <p:nvPr/>
        </p:nvSpPr>
        <p:spPr bwMode="auto">
          <a:xfrm>
            <a:off x="7092950" y="1341438"/>
            <a:ext cx="1357313" cy="369332"/>
          </a:xfrm>
          <a:prstGeom prst="rect">
            <a:avLst/>
          </a:prstGeom>
          <a:noFill/>
          <a:ln w="9525">
            <a:noFill/>
            <a:miter lim="800000"/>
            <a:headEnd/>
            <a:tailEnd/>
          </a:ln>
        </p:spPr>
        <p:txBody>
          <a:bodyPr>
            <a:spAutoFit/>
          </a:bodyPr>
          <a:lstStyle/>
          <a:p>
            <a:r>
              <a:rPr lang="ru-RU" b="1" dirty="0">
                <a:latin typeface="Constantia" pitchFamily="18" charset="0"/>
              </a:rPr>
              <a:t>Тыс. руб.</a:t>
            </a:r>
          </a:p>
        </p:txBody>
      </p:sp>
      <p:sp>
        <p:nvSpPr>
          <p:cNvPr id="15" name="Прямоугольник 14"/>
          <p:cNvSpPr/>
          <p:nvPr/>
        </p:nvSpPr>
        <p:spPr>
          <a:xfrm>
            <a:off x="1979712" y="428604"/>
            <a:ext cx="4929206" cy="369332"/>
          </a:xfrm>
          <a:prstGeom prst="rect">
            <a:avLst/>
          </a:prstGeom>
        </p:spPr>
        <p:txBody>
          <a:bodyPr>
            <a:spAutoFit/>
          </a:bodyPr>
          <a:lstStyle/>
          <a:p>
            <a:pPr algn="ctr" fontAlgn="auto">
              <a:spcBef>
                <a:spcPts val="0"/>
              </a:spcBef>
              <a:spcAft>
                <a:spcPts val="0"/>
              </a:spcAft>
              <a:defRPr/>
            </a:pPr>
            <a:r>
              <a:rPr lang="ru-RU" b="1" cap="all" dirty="0">
                <a:ln w="9000" cmpd="sng">
                  <a:solidFill>
                    <a:schemeClr val="accent4">
                      <a:shade val="50000"/>
                      <a:satMod val="120000"/>
                    </a:schemeClr>
                  </a:solidFill>
                  <a:prstDash val="solid"/>
                </a:ln>
                <a:solidFill>
                  <a:srgbClr val="960000"/>
                </a:solidFill>
                <a:effectLst>
                  <a:reflection blurRad="12700" stA="28000" endPos="45000" dist="1000" dir="5400000" sy="-100000" algn="bl" rotWithShape="0"/>
                </a:effectLst>
              </a:rPr>
              <a:t>объем муниципального долга</a:t>
            </a:r>
            <a:endParaRPr lang="ru-RU" sz="1100" b="1" cap="all" dirty="0">
              <a:ln w="9000" cmpd="sng">
                <a:solidFill>
                  <a:schemeClr val="accent4">
                    <a:shade val="50000"/>
                    <a:satMod val="120000"/>
                  </a:schemeClr>
                </a:solidFill>
                <a:prstDash val="solid"/>
              </a:ln>
              <a:solidFill>
                <a:srgbClr val="960000"/>
              </a:solidFill>
              <a:effectLst>
                <a:reflection blurRad="12700" stA="28000" endPos="45000" dist="1000" dir="5400000" sy="-100000" algn="bl" rotWithShape="0"/>
              </a:effectLst>
            </a:endParaRPr>
          </a:p>
        </p:txBody>
      </p:sp>
      <p:graphicFrame>
        <p:nvGraphicFramePr>
          <p:cNvPr id="23" name="Схема 22"/>
          <p:cNvGraphicFramePr/>
          <p:nvPr>
            <p:extLst>
              <p:ext uri="{D42A27DB-BD31-4B8C-83A1-F6EECF244321}">
                <p14:modId xmlns:p14="http://schemas.microsoft.com/office/powerpoint/2010/main" val="2898886290"/>
              </p:ext>
            </p:extLst>
          </p:nvPr>
        </p:nvGraphicFramePr>
        <p:xfrm>
          <a:off x="214282" y="928670"/>
          <a:ext cx="324036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Схема 24"/>
          <p:cNvGraphicFramePr/>
          <p:nvPr>
            <p:extLst>
              <p:ext uri="{D42A27DB-BD31-4B8C-83A1-F6EECF244321}">
                <p14:modId xmlns:p14="http://schemas.microsoft.com/office/powerpoint/2010/main" val="2896492987"/>
              </p:ext>
            </p:extLst>
          </p:nvPr>
        </p:nvGraphicFramePr>
        <p:xfrm>
          <a:off x="2643174" y="2571744"/>
          <a:ext cx="36004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Схема 25"/>
          <p:cNvGraphicFramePr/>
          <p:nvPr>
            <p:extLst>
              <p:ext uri="{D42A27DB-BD31-4B8C-83A1-F6EECF244321}">
                <p14:modId xmlns:p14="http://schemas.microsoft.com/office/powerpoint/2010/main" val="2252172594"/>
              </p:ext>
            </p:extLst>
          </p:nvPr>
        </p:nvGraphicFramePr>
        <p:xfrm>
          <a:off x="5143504" y="4357694"/>
          <a:ext cx="3600400" cy="23042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Номер слайда 9"/>
          <p:cNvSpPr>
            <a:spLocks noGrp="1"/>
          </p:cNvSpPr>
          <p:nvPr>
            <p:ph type="sldNum" sz="quarter" idx="12"/>
          </p:nvPr>
        </p:nvSpPr>
        <p:spPr/>
        <p:txBody>
          <a:bodyPr/>
          <a:lstStyle/>
          <a:p>
            <a:pPr>
              <a:defRPr/>
            </a:pPr>
            <a:fld id="{3109532D-865C-4F1F-BAE5-D1C0DDC8CD19}" type="slidenum">
              <a:rPr lang="ru-RU"/>
              <a:pPr>
                <a:defRPr/>
              </a:pPr>
              <a:t>32</a:t>
            </a:fld>
            <a:endParaRPr lang="ru-RU"/>
          </a:p>
        </p:txBody>
      </p:sp>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Скругленный прямоугольник 18"/>
          <p:cNvSpPr>
            <a:spLocks noChangeArrowheads="1"/>
          </p:cNvSpPr>
          <p:nvPr/>
        </p:nvSpPr>
        <p:spPr bwMode="auto">
          <a:xfrm>
            <a:off x="142844" y="1643050"/>
            <a:ext cx="8640762" cy="1944687"/>
          </a:xfrm>
          <a:prstGeom prst="roundRect">
            <a:avLst>
              <a:gd name="adj" fmla="val 16667"/>
            </a:avLst>
          </a:prstGeom>
          <a:noFill/>
          <a:ln w="25400" algn="ctr">
            <a:noFill/>
            <a:round/>
            <a:headEnd/>
            <a:tailEnd/>
          </a:ln>
        </p:spPr>
        <p:txBody>
          <a:bodyPr anchor="ctr"/>
          <a:lstStyle/>
          <a:p>
            <a:pPr algn="ctr"/>
            <a:endParaRPr lang="ru-RU" sz="1000">
              <a:latin typeface="Constantia" pitchFamily="18" charset="0"/>
            </a:endParaRPr>
          </a:p>
        </p:txBody>
      </p:sp>
      <p:sp>
        <p:nvSpPr>
          <p:cNvPr id="3" name="Прямоугольник 2"/>
          <p:cNvSpPr/>
          <p:nvPr/>
        </p:nvSpPr>
        <p:spPr>
          <a:xfrm>
            <a:off x="928662" y="3071810"/>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2022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101379" name="TextBox 2"/>
          <p:cNvSpPr txBox="1">
            <a:spLocks noChangeArrowheads="1"/>
          </p:cNvSpPr>
          <p:nvPr/>
        </p:nvSpPr>
        <p:spPr bwMode="auto">
          <a:xfrm>
            <a:off x="-714412" y="1714488"/>
            <a:ext cx="8569325" cy="400110"/>
          </a:xfrm>
          <a:prstGeom prst="rect">
            <a:avLst/>
          </a:prstGeom>
          <a:noFill/>
          <a:ln w="9525">
            <a:noFill/>
            <a:miter lim="800000"/>
            <a:headEnd/>
            <a:tailEnd/>
          </a:ln>
        </p:spPr>
        <p:txBody>
          <a:bodyPr>
            <a:spAutoFit/>
          </a:bodyPr>
          <a:lstStyle/>
          <a:p>
            <a:pPr algn="ctr"/>
            <a:r>
              <a:rPr lang="ru-RU" sz="2000" b="1" dirty="0">
                <a:latin typeface="Times New Roman" pitchFamily="18" charset="0"/>
              </a:rPr>
              <a:t>Объем расходов на </a:t>
            </a:r>
            <a:r>
              <a:rPr lang="ru-RU" sz="2000" b="1" dirty="0">
                <a:latin typeface="Constantia" pitchFamily="18" charset="0"/>
              </a:rPr>
              <a:t>обслуживание</a:t>
            </a:r>
            <a:r>
              <a:rPr lang="ru-RU" sz="2000" b="1" dirty="0">
                <a:latin typeface="Times New Roman" pitchFamily="18" charset="0"/>
              </a:rPr>
              <a:t> муниципального долга:</a:t>
            </a:r>
          </a:p>
        </p:txBody>
      </p:sp>
      <p:sp>
        <p:nvSpPr>
          <p:cNvPr id="5" name="Овал 4"/>
          <p:cNvSpPr/>
          <p:nvPr/>
        </p:nvSpPr>
        <p:spPr>
          <a:xfrm>
            <a:off x="1000100" y="2214554"/>
            <a:ext cx="1049571" cy="824076"/>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3857620" y="3071810"/>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2023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7" name="Прямоугольник 6"/>
          <p:cNvSpPr/>
          <p:nvPr/>
        </p:nvSpPr>
        <p:spPr>
          <a:xfrm>
            <a:off x="6858016" y="3000372"/>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2024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18" name="Овал 17"/>
          <p:cNvSpPr/>
          <p:nvPr/>
        </p:nvSpPr>
        <p:spPr>
          <a:xfrm>
            <a:off x="3857620" y="2214554"/>
            <a:ext cx="1049571" cy="824076"/>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9" name="Овал 18"/>
          <p:cNvSpPr/>
          <p:nvPr/>
        </p:nvSpPr>
        <p:spPr>
          <a:xfrm>
            <a:off x="6858016" y="2143116"/>
            <a:ext cx="1049570" cy="822544"/>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1391" name="Rectangle 114"/>
          <p:cNvSpPr>
            <a:spLocks noChangeArrowheads="1"/>
          </p:cNvSpPr>
          <p:nvPr/>
        </p:nvSpPr>
        <p:spPr bwMode="auto">
          <a:xfrm>
            <a:off x="1000100" y="2500306"/>
            <a:ext cx="1074738" cy="307975"/>
          </a:xfrm>
          <a:prstGeom prst="rect">
            <a:avLst/>
          </a:prstGeom>
          <a:noFill/>
          <a:ln w="9525" algn="ctr">
            <a:noFill/>
            <a:miter lim="800000"/>
            <a:headEnd/>
            <a:tailEnd/>
          </a:ln>
        </p:spPr>
        <p:txBody>
          <a:bodyPr>
            <a:spAutoFit/>
          </a:bodyPr>
          <a:lstStyle/>
          <a:p>
            <a:r>
              <a:rPr lang="ru-RU" sz="1400" b="1" dirty="0">
                <a:solidFill>
                  <a:srgbClr val="000000"/>
                </a:solidFill>
              </a:rPr>
              <a:t>      0,0</a:t>
            </a:r>
          </a:p>
        </p:txBody>
      </p:sp>
      <p:sp>
        <p:nvSpPr>
          <p:cNvPr id="101392" name="Rectangle 115"/>
          <p:cNvSpPr>
            <a:spLocks noChangeArrowheads="1"/>
          </p:cNvSpPr>
          <p:nvPr/>
        </p:nvSpPr>
        <p:spPr bwMode="auto">
          <a:xfrm>
            <a:off x="3929058" y="2500306"/>
            <a:ext cx="681038" cy="307975"/>
          </a:xfrm>
          <a:prstGeom prst="rect">
            <a:avLst/>
          </a:prstGeom>
          <a:noFill/>
          <a:ln w="9525" algn="ctr">
            <a:noFill/>
            <a:miter lim="800000"/>
            <a:headEnd/>
            <a:tailEnd/>
          </a:ln>
        </p:spPr>
        <p:txBody>
          <a:bodyPr wrap="none">
            <a:spAutoFit/>
          </a:bodyPr>
          <a:lstStyle/>
          <a:p>
            <a:r>
              <a:rPr lang="ru-RU" sz="1400" b="1" dirty="0">
                <a:solidFill>
                  <a:srgbClr val="000000"/>
                </a:solidFill>
              </a:rPr>
              <a:t>     0,0</a:t>
            </a:r>
          </a:p>
        </p:txBody>
      </p:sp>
      <p:sp>
        <p:nvSpPr>
          <p:cNvPr id="101393" name="Rectangle 116"/>
          <p:cNvSpPr>
            <a:spLocks noChangeArrowheads="1"/>
          </p:cNvSpPr>
          <p:nvPr/>
        </p:nvSpPr>
        <p:spPr bwMode="auto">
          <a:xfrm>
            <a:off x="7000892" y="2428868"/>
            <a:ext cx="631825" cy="307975"/>
          </a:xfrm>
          <a:prstGeom prst="rect">
            <a:avLst/>
          </a:prstGeom>
          <a:noFill/>
          <a:ln w="9525" algn="ctr">
            <a:noFill/>
            <a:miter lim="800000"/>
            <a:headEnd/>
            <a:tailEnd/>
          </a:ln>
        </p:spPr>
        <p:txBody>
          <a:bodyPr wrap="none">
            <a:spAutoFit/>
          </a:bodyPr>
          <a:lstStyle/>
          <a:p>
            <a:r>
              <a:rPr lang="ru-RU" sz="1400" b="1" dirty="0">
                <a:solidFill>
                  <a:srgbClr val="000000"/>
                </a:solidFill>
              </a:rPr>
              <a:t>    0,0</a:t>
            </a:r>
          </a:p>
        </p:txBody>
      </p:sp>
      <p:sp>
        <p:nvSpPr>
          <p:cNvPr id="29" name="Rectangle 120"/>
          <p:cNvSpPr>
            <a:spLocks noChangeArrowheads="1"/>
          </p:cNvSpPr>
          <p:nvPr/>
        </p:nvSpPr>
        <p:spPr bwMode="auto">
          <a:xfrm>
            <a:off x="0" y="285728"/>
            <a:ext cx="9144000" cy="1077218"/>
          </a:xfrm>
          <a:prstGeom prst="rect">
            <a:avLst/>
          </a:prstGeom>
          <a:noFill/>
          <a:ln w="9525" algn="ctr">
            <a:noFill/>
            <a:miter lim="800000"/>
            <a:headEnd/>
            <a:tailEnd/>
          </a:ln>
        </p:spPr>
        <p:txBody>
          <a:bodyPr>
            <a:spAutoFit/>
          </a:bodyPr>
          <a:lstStyle/>
          <a:p>
            <a:pPr algn="ctr">
              <a:defRPr/>
            </a:pPr>
            <a:r>
              <a:rPr lang="ru-RU" sz="3200" b="1" dirty="0">
                <a:solidFill>
                  <a:schemeClr val="accent6">
                    <a:lumMod val="50000"/>
                  </a:schemeClr>
                </a:solidFill>
                <a:latin typeface="Constantia" pitchFamily="18" charset="0"/>
              </a:rPr>
              <a:t>Управление муниципальным долгом </a:t>
            </a:r>
          </a:p>
          <a:p>
            <a:pPr algn="ctr">
              <a:defRPr/>
            </a:pPr>
            <a:r>
              <a:rPr lang="ru-RU" sz="3200" b="1" dirty="0">
                <a:solidFill>
                  <a:schemeClr val="accent6">
                    <a:lumMod val="50000"/>
                  </a:schemeClr>
                </a:solidFill>
                <a:latin typeface="Constantia" pitchFamily="18" charset="0"/>
              </a:rPr>
              <a:t>на 2022-20</a:t>
            </a:r>
            <a:r>
              <a:rPr lang="en-US" sz="3200" b="1" dirty="0">
                <a:solidFill>
                  <a:schemeClr val="accent6">
                    <a:lumMod val="50000"/>
                  </a:schemeClr>
                </a:solidFill>
                <a:latin typeface="Constantia" pitchFamily="18" charset="0"/>
              </a:rPr>
              <a:t>2</a:t>
            </a:r>
            <a:r>
              <a:rPr lang="ru-RU" sz="3200" b="1" dirty="0">
                <a:solidFill>
                  <a:schemeClr val="accent6">
                    <a:lumMod val="50000"/>
                  </a:schemeClr>
                </a:solidFill>
                <a:latin typeface="Constantia" pitchFamily="18" charset="0"/>
              </a:rPr>
              <a:t>4</a:t>
            </a:r>
            <a:r>
              <a:rPr lang="en-US" sz="3200" b="1" dirty="0">
                <a:solidFill>
                  <a:schemeClr val="accent6">
                    <a:lumMod val="50000"/>
                  </a:schemeClr>
                </a:solidFill>
                <a:latin typeface="Constantia" pitchFamily="18" charset="0"/>
              </a:rPr>
              <a:t> </a:t>
            </a:r>
            <a:r>
              <a:rPr lang="ru-RU" sz="3200" b="1" dirty="0">
                <a:solidFill>
                  <a:schemeClr val="accent6">
                    <a:lumMod val="50000"/>
                  </a:schemeClr>
                </a:solidFill>
                <a:latin typeface="Constantia" pitchFamily="18" charset="0"/>
              </a:rPr>
              <a:t>годы</a:t>
            </a:r>
            <a:r>
              <a:rPr lang="ru-RU" sz="3200" dirty="0">
                <a:solidFill>
                  <a:schemeClr val="accent6">
                    <a:lumMod val="50000"/>
                  </a:schemeClr>
                </a:solidFill>
                <a:latin typeface="Constantia" pitchFamily="18" charset="0"/>
              </a:rPr>
              <a:t> </a:t>
            </a:r>
          </a:p>
        </p:txBody>
      </p:sp>
      <p:sp>
        <p:nvSpPr>
          <p:cNvPr id="101395" name="TextBox 39"/>
          <p:cNvSpPr txBox="1">
            <a:spLocks noChangeArrowheads="1"/>
          </p:cNvSpPr>
          <p:nvPr/>
        </p:nvSpPr>
        <p:spPr bwMode="auto">
          <a:xfrm>
            <a:off x="-1285916" y="3714752"/>
            <a:ext cx="8351838" cy="400050"/>
          </a:xfrm>
          <a:prstGeom prst="rect">
            <a:avLst/>
          </a:prstGeom>
          <a:noFill/>
          <a:ln w="9525">
            <a:noFill/>
            <a:miter lim="800000"/>
            <a:headEnd/>
            <a:tailEnd/>
          </a:ln>
        </p:spPr>
        <p:txBody>
          <a:bodyPr>
            <a:spAutoFit/>
          </a:bodyPr>
          <a:lstStyle/>
          <a:p>
            <a:pPr algn="ctr"/>
            <a:r>
              <a:rPr lang="ru-RU" sz="2000" b="1" dirty="0">
                <a:latin typeface="Constantia" pitchFamily="18" charset="0"/>
              </a:rPr>
              <a:t>Долговая нагрузка от собственных доходов</a:t>
            </a:r>
          </a:p>
        </p:txBody>
      </p:sp>
      <p:sp>
        <p:nvSpPr>
          <p:cNvPr id="101396" name="Скругленный прямоугольник 18"/>
          <p:cNvSpPr>
            <a:spLocks noChangeArrowheads="1"/>
          </p:cNvSpPr>
          <p:nvPr/>
        </p:nvSpPr>
        <p:spPr bwMode="auto">
          <a:xfrm>
            <a:off x="323850" y="4365625"/>
            <a:ext cx="8640763" cy="1439863"/>
          </a:xfrm>
          <a:prstGeom prst="roundRect">
            <a:avLst>
              <a:gd name="adj" fmla="val 16667"/>
            </a:avLst>
          </a:prstGeom>
          <a:noFill/>
          <a:ln w="25400" algn="ctr">
            <a:noFill/>
            <a:round/>
            <a:headEnd/>
            <a:tailEnd/>
          </a:ln>
        </p:spPr>
        <p:txBody>
          <a:bodyPr anchor="ctr"/>
          <a:lstStyle/>
          <a:p>
            <a:pPr algn="ctr"/>
            <a:endParaRPr lang="ru-RU" sz="1000">
              <a:latin typeface="Constantia" pitchFamily="18" charset="0"/>
            </a:endParaRPr>
          </a:p>
        </p:txBody>
      </p:sp>
      <p:sp>
        <p:nvSpPr>
          <p:cNvPr id="42" name="Овал 41"/>
          <p:cNvSpPr/>
          <p:nvPr/>
        </p:nvSpPr>
        <p:spPr>
          <a:xfrm>
            <a:off x="971600" y="4509120"/>
            <a:ext cx="1049571" cy="824076"/>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3" name="Овал 42"/>
          <p:cNvSpPr/>
          <p:nvPr/>
        </p:nvSpPr>
        <p:spPr>
          <a:xfrm>
            <a:off x="3923928" y="4509120"/>
            <a:ext cx="1049571" cy="824076"/>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4" name="Овал 43"/>
          <p:cNvSpPr/>
          <p:nvPr/>
        </p:nvSpPr>
        <p:spPr>
          <a:xfrm>
            <a:off x="6876256" y="4509120"/>
            <a:ext cx="1049571" cy="824076"/>
          </a:xfrm>
          <a:prstGeom prst="ellipse">
            <a:avLst/>
          </a:prstGeom>
          <a:solidFill>
            <a:schemeClr val="bg2">
              <a:lumMod val="50000"/>
            </a:schemeClr>
          </a:solid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1406" name="Rectangle 114"/>
          <p:cNvSpPr>
            <a:spLocks noChangeArrowheads="1"/>
          </p:cNvSpPr>
          <p:nvPr/>
        </p:nvSpPr>
        <p:spPr bwMode="auto">
          <a:xfrm>
            <a:off x="1071538" y="4786322"/>
            <a:ext cx="785812" cy="307975"/>
          </a:xfrm>
          <a:prstGeom prst="rect">
            <a:avLst/>
          </a:prstGeom>
          <a:noFill/>
          <a:ln w="9525" algn="ctr">
            <a:noFill/>
            <a:miter lim="800000"/>
            <a:headEnd/>
            <a:tailEnd/>
          </a:ln>
        </p:spPr>
        <p:txBody>
          <a:bodyPr>
            <a:spAutoFit/>
          </a:bodyPr>
          <a:lstStyle/>
          <a:p>
            <a:r>
              <a:rPr lang="ru-RU" sz="1400" b="1" dirty="0">
                <a:solidFill>
                  <a:srgbClr val="000000"/>
                </a:solidFill>
              </a:rPr>
              <a:t>    0,0</a:t>
            </a:r>
          </a:p>
        </p:txBody>
      </p:sp>
      <p:sp>
        <p:nvSpPr>
          <p:cNvPr id="101407" name="Rectangle 114"/>
          <p:cNvSpPr>
            <a:spLocks noChangeArrowheads="1"/>
          </p:cNvSpPr>
          <p:nvPr/>
        </p:nvSpPr>
        <p:spPr bwMode="auto">
          <a:xfrm>
            <a:off x="4140200" y="4797425"/>
            <a:ext cx="719138" cy="307975"/>
          </a:xfrm>
          <a:prstGeom prst="rect">
            <a:avLst/>
          </a:prstGeom>
          <a:noFill/>
          <a:ln w="9525" algn="ctr">
            <a:noFill/>
            <a:miter lim="800000"/>
            <a:headEnd/>
            <a:tailEnd/>
          </a:ln>
        </p:spPr>
        <p:txBody>
          <a:bodyPr>
            <a:spAutoFit/>
          </a:bodyPr>
          <a:lstStyle/>
          <a:p>
            <a:r>
              <a:rPr lang="ru-RU" sz="1400" b="1">
                <a:solidFill>
                  <a:srgbClr val="000000"/>
                </a:solidFill>
              </a:rPr>
              <a:t>  0,0</a:t>
            </a:r>
          </a:p>
        </p:txBody>
      </p:sp>
      <p:sp>
        <p:nvSpPr>
          <p:cNvPr id="101408" name="Rectangle 114"/>
          <p:cNvSpPr>
            <a:spLocks noChangeArrowheads="1"/>
          </p:cNvSpPr>
          <p:nvPr/>
        </p:nvSpPr>
        <p:spPr bwMode="auto">
          <a:xfrm>
            <a:off x="7019925" y="4797425"/>
            <a:ext cx="792163" cy="307975"/>
          </a:xfrm>
          <a:prstGeom prst="rect">
            <a:avLst/>
          </a:prstGeom>
          <a:noFill/>
          <a:ln w="9525" algn="ctr">
            <a:noFill/>
            <a:miter lim="800000"/>
            <a:headEnd/>
            <a:tailEnd/>
          </a:ln>
        </p:spPr>
        <p:txBody>
          <a:bodyPr>
            <a:spAutoFit/>
          </a:bodyPr>
          <a:lstStyle/>
          <a:p>
            <a:r>
              <a:rPr lang="ru-RU" sz="1400" b="1">
                <a:solidFill>
                  <a:srgbClr val="000000"/>
                </a:solidFill>
              </a:rPr>
              <a:t>   0,0</a:t>
            </a:r>
          </a:p>
        </p:txBody>
      </p:sp>
      <p:sp>
        <p:nvSpPr>
          <p:cNvPr id="50" name="Прямоугольник 49"/>
          <p:cNvSpPr/>
          <p:nvPr/>
        </p:nvSpPr>
        <p:spPr>
          <a:xfrm>
            <a:off x="857224" y="5286388"/>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2022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51" name="Прямоугольник 50"/>
          <p:cNvSpPr/>
          <p:nvPr/>
        </p:nvSpPr>
        <p:spPr>
          <a:xfrm>
            <a:off x="3857620" y="5357826"/>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2023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52" name="Прямоугольник 51"/>
          <p:cNvSpPr/>
          <p:nvPr/>
        </p:nvSpPr>
        <p:spPr>
          <a:xfrm>
            <a:off x="6858016" y="5357826"/>
            <a:ext cx="1240468" cy="461665"/>
          </a:xfrm>
          <a:prstGeom prst="rect">
            <a:avLst/>
          </a:prstGeom>
          <a:noFill/>
        </p:spPr>
        <p:txBody>
          <a:bodyPr wrap="none">
            <a:spAutoFit/>
          </a:bodyPr>
          <a:lstStyle/>
          <a:p>
            <a:pPr algn="ctr" fontAlgn="auto">
              <a:spcBef>
                <a:spcPts val="0"/>
              </a:spcBef>
              <a:spcAft>
                <a:spcPts val="0"/>
              </a:spcAft>
              <a:defRPr/>
            </a:pP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20</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2</a:t>
            </a:r>
            <a:r>
              <a:rPr lang="ru-RU"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4 </a:t>
            </a:r>
            <a:r>
              <a:rPr lang="ru-RU" sz="1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год</a:t>
            </a:r>
          </a:p>
        </p:txBody>
      </p:sp>
      <p:sp>
        <p:nvSpPr>
          <p:cNvPr id="101412" name="TextBox 52"/>
          <p:cNvSpPr txBox="1">
            <a:spLocks noChangeArrowheads="1"/>
          </p:cNvSpPr>
          <p:nvPr/>
        </p:nvSpPr>
        <p:spPr bwMode="auto">
          <a:xfrm>
            <a:off x="7500958" y="1714488"/>
            <a:ext cx="1150938" cy="368300"/>
          </a:xfrm>
          <a:prstGeom prst="rect">
            <a:avLst/>
          </a:prstGeom>
          <a:noFill/>
          <a:ln w="9525">
            <a:noFill/>
            <a:miter lim="800000"/>
            <a:headEnd/>
            <a:tailEnd/>
          </a:ln>
        </p:spPr>
        <p:txBody>
          <a:bodyPr>
            <a:spAutoFit/>
          </a:bodyPr>
          <a:lstStyle/>
          <a:p>
            <a:r>
              <a:rPr lang="ru-RU" b="1" dirty="0">
                <a:latin typeface="Constantia" pitchFamily="18" charset="0"/>
              </a:rPr>
              <a:t>Тыс.руб.</a:t>
            </a:r>
          </a:p>
        </p:txBody>
      </p:sp>
      <p:sp>
        <p:nvSpPr>
          <p:cNvPr id="28" name="Номер слайда 27"/>
          <p:cNvSpPr>
            <a:spLocks noGrp="1"/>
          </p:cNvSpPr>
          <p:nvPr>
            <p:ph type="sldNum" sz="quarter" idx="12"/>
          </p:nvPr>
        </p:nvSpPr>
        <p:spPr/>
        <p:txBody>
          <a:bodyPr/>
          <a:lstStyle/>
          <a:p>
            <a:pPr>
              <a:defRPr/>
            </a:pPr>
            <a:fld id="{BE536044-70ED-4710-A325-44E1A50188B5}" type="slidenum">
              <a:rPr lang="ru-RU"/>
              <a:pPr>
                <a:defRPr/>
              </a:pPr>
              <a:t>33</a:t>
            </a:fld>
            <a:endParaRPr lang="ru-RU"/>
          </a:p>
        </p:txBody>
      </p:sp>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p:txBody>
          <a:bodyPr/>
          <a:lstStyle/>
          <a:p>
            <a:pPr>
              <a:defRPr/>
            </a:pPr>
            <a:fld id="{89B21B66-3E02-4D29-A9CA-4E639444A3E7}" type="slidenum">
              <a:rPr lang="ru-RU"/>
              <a:pPr>
                <a:defRPr/>
              </a:pPr>
              <a:t>34</a:t>
            </a:fld>
            <a:endParaRPr lang="ru-RU" dirty="0"/>
          </a:p>
        </p:txBody>
      </p:sp>
      <p:sp>
        <p:nvSpPr>
          <p:cNvPr id="5" name="Заголовок 1"/>
          <p:cNvSpPr txBox="1">
            <a:spLocks/>
          </p:cNvSpPr>
          <p:nvPr/>
        </p:nvSpPr>
        <p:spPr>
          <a:xfrm>
            <a:off x="0" y="428604"/>
            <a:ext cx="9144000" cy="576064"/>
          </a:xfrm>
          <a:prstGeom prst="rect">
            <a:avLst/>
          </a:prstGeom>
        </p:spPr>
        <p:style>
          <a:lnRef idx="0">
            <a:schemeClr val="accent4"/>
          </a:lnRef>
          <a:fillRef idx="3">
            <a:schemeClr val="accent4"/>
          </a:fillRef>
          <a:effectRef idx="3">
            <a:schemeClr val="accent4"/>
          </a:effectRef>
          <a:fontRef idx="minor">
            <a:schemeClr val="lt1"/>
          </a:fontRef>
        </p:style>
        <p:txBody>
          <a:bodyPr anchor="ctr">
            <a:normAutofit/>
          </a:bodyPr>
          <a:lstStyle/>
          <a:p>
            <a:pPr algn="ctr" fontAlgn="auto">
              <a:spcAft>
                <a:spcPts val="0"/>
              </a:spcAft>
              <a:defRPr/>
            </a:pPr>
            <a:r>
              <a:rPr lang="ru-RU" sz="2400" dirty="0">
                <a:solidFill>
                  <a:schemeClr val="bg1"/>
                </a:solidFill>
                <a:latin typeface="Times New Roman" pitchFamily="18" charset="0"/>
                <a:cs typeface="Times New Roman" pitchFamily="18" charset="0"/>
              </a:rPr>
              <a:t>Контактная информация</a:t>
            </a:r>
          </a:p>
        </p:txBody>
      </p:sp>
      <p:sp>
        <p:nvSpPr>
          <p:cNvPr id="7" name="TextBox 6"/>
          <p:cNvSpPr txBox="1"/>
          <p:nvPr/>
        </p:nvSpPr>
        <p:spPr>
          <a:xfrm>
            <a:off x="188188" y="1340768"/>
            <a:ext cx="8858250" cy="3170099"/>
          </a:xfrm>
          <a:prstGeom prst="rect">
            <a:avLst/>
          </a:prstGeom>
          <a:noFill/>
        </p:spPr>
        <p:txBody>
          <a:bodyPr>
            <a:spAutoFit/>
          </a:bodyPr>
          <a:lstStyle/>
          <a:p>
            <a:pPr>
              <a:defRPr/>
            </a:pPr>
            <a:r>
              <a:rPr lang="ru-RU" sz="2000" dirty="0">
                <a:solidFill>
                  <a:schemeClr val="bg2">
                    <a:lumMod val="10000"/>
                  </a:schemeClr>
                </a:solidFill>
                <a:latin typeface="Times New Roman" pitchFamily="18" charset="0"/>
                <a:cs typeface="Times New Roman" pitchFamily="18" charset="0"/>
              </a:rPr>
              <a:t>Администрация Новоалександровского сельского поселения Азовского района</a:t>
            </a:r>
          </a:p>
          <a:p>
            <a:pPr>
              <a:defRPr/>
            </a:pPr>
            <a:endParaRPr lang="ru-RU" sz="2000" dirty="0">
              <a:solidFill>
                <a:schemeClr val="bg2">
                  <a:lumMod val="10000"/>
                </a:schemeClr>
              </a:solidFill>
              <a:latin typeface="Times New Roman" pitchFamily="18" charset="0"/>
              <a:cs typeface="Times New Roman" pitchFamily="18" charset="0"/>
            </a:endParaRPr>
          </a:p>
          <a:p>
            <a:pPr>
              <a:defRPr/>
            </a:pPr>
            <a:r>
              <a:rPr lang="ru-RU" sz="2000" dirty="0">
                <a:solidFill>
                  <a:schemeClr val="bg2">
                    <a:lumMod val="10000"/>
                  </a:schemeClr>
                </a:solidFill>
                <a:latin typeface="Times New Roman" pitchFamily="18" charset="0"/>
                <a:cs typeface="Times New Roman" pitchFamily="18" charset="0"/>
              </a:rPr>
              <a:t>Адрес:</a:t>
            </a:r>
            <a:r>
              <a:rPr lang="ru-RU" sz="2000" dirty="0">
                <a:latin typeface="Times New Roman" pitchFamily="18" charset="0"/>
                <a:cs typeface="Times New Roman" pitchFamily="18" charset="0"/>
              </a:rPr>
              <a:t> 346748, Ростовская область, Азовский район, хутор Новоалександровка, пл. Свободы, 3а</a:t>
            </a:r>
          </a:p>
          <a:p>
            <a:pPr>
              <a:defRPr/>
            </a:pPr>
            <a:endParaRPr lang="ru-RU" sz="2000" dirty="0">
              <a:latin typeface="Times New Roman" pitchFamily="18" charset="0"/>
              <a:cs typeface="Times New Roman" pitchFamily="18" charset="0"/>
            </a:endParaRPr>
          </a:p>
          <a:p>
            <a:pPr>
              <a:defRPr/>
            </a:pPr>
            <a:r>
              <a:rPr lang="ru-RU" sz="2000" dirty="0">
                <a:solidFill>
                  <a:schemeClr val="bg2">
                    <a:lumMod val="10000"/>
                  </a:schemeClr>
                </a:solidFill>
                <a:latin typeface="Times New Roman" pitchFamily="18" charset="0"/>
                <a:cs typeface="Times New Roman" pitchFamily="18" charset="0"/>
              </a:rPr>
              <a:t>Тел., Факс: 8(86342)91-6-60   </a:t>
            </a:r>
            <a:r>
              <a:rPr lang="en-US" sz="2000" dirty="0">
                <a:solidFill>
                  <a:schemeClr val="bg2">
                    <a:lumMod val="10000"/>
                  </a:schemeClr>
                </a:solidFill>
                <a:latin typeface="Times New Roman" pitchFamily="18" charset="0"/>
                <a:cs typeface="Times New Roman" pitchFamily="18" charset="0"/>
              </a:rPr>
              <a:t>E-mail</a:t>
            </a:r>
            <a:r>
              <a:rPr lang="ru-RU" sz="2000" dirty="0">
                <a:solidFill>
                  <a:schemeClr val="bg2">
                    <a:lumMod val="10000"/>
                  </a:schemeClr>
                </a:solidFill>
                <a:latin typeface="Times New Roman" pitchFamily="18" charset="0"/>
                <a:cs typeface="Times New Roman" pitchFamily="18" charset="0"/>
              </a:rPr>
              <a:t>:</a:t>
            </a:r>
            <a:r>
              <a:rPr lang="en-US" sz="2000" dirty="0">
                <a:solidFill>
                  <a:schemeClr val="bg2">
                    <a:lumMod val="10000"/>
                  </a:schemeClr>
                </a:solidFill>
                <a:latin typeface="Times New Roman" pitchFamily="18" charset="0"/>
                <a:cs typeface="Times New Roman" pitchFamily="18" charset="0"/>
              </a:rPr>
              <a:t> sp</a:t>
            </a:r>
            <a:r>
              <a:rPr lang="ru-RU" sz="2000" dirty="0">
                <a:solidFill>
                  <a:schemeClr val="bg2">
                    <a:lumMod val="10000"/>
                  </a:schemeClr>
                </a:solidFill>
                <a:latin typeface="Times New Roman" pitchFamily="18" charset="0"/>
                <a:cs typeface="Times New Roman" pitchFamily="18" charset="0"/>
              </a:rPr>
              <a:t>8</a:t>
            </a:r>
            <a:r>
              <a:rPr lang="en-US" sz="2000" dirty="0">
                <a:solidFill>
                  <a:schemeClr val="bg2">
                    <a:lumMod val="10000"/>
                  </a:schemeClr>
                </a:solidFill>
                <a:latin typeface="Times New Roman" pitchFamily="18" charset="0"/>
                <a:cs typeface="Times New Roman" pitchFamily="18" charset="0"/>
              </a:rPr>
              <a:t>0</a:t>
            </a:r>
            <a:r>
              <a:rPr lang="ru-RU" sz="2000" dirty="0">
                <a:solidFill>
                  <a:schemeClr val="bg2">
                    <a:lumMod val="10000"/>
                  </a:schemeClr>
                </a:solidFill>
                <a:latin typeface="Times New Roman" pitchFamily="18" charset="0"/>
                <a:cs typeface="Times New Roman" pitchFamily="18" charset="0"/>
              </a:rPr>
              <a:t>8</a:t>
            </a:r>
            <a:r>
              <a:rPr lang="en-US" sz="2000" dirty="0">
                <a:solidFill>
                  <a:schemeClr val="bg2">
                    <a:lumMod val="10000"/>
                  </a:schemeClr>
                </a:solidFill>
                <a:latin typeface="Times New Roman" pitchFamily="18" charset="0"/>
                <a:cs typeface="Times New Roman" pitchFamily="18" charset="0"/>
              </a:rPr>
              <a:t>@</a:t>
            </a:r>
            <a:r>
              <a:rPr lang="en-US" sz="2000">
                <a:solidFill>
                  <a:schemeClr val="bg2">
                    <a:lumMod val="10000"/>
                  </a:schemeClr>
                </a:solidFill>
                <a:latin typeface="Times New Roman" pitchFamily="18" charset="0"/>
                <a:cs typeface="Times New Roman" pitchFamily="18" charset="0"/>
              </a:rPr>
              <a:t>azov.donpac.ru</a:t>
            </a:r>
            <a:endParaRPr lang="ru-RU" sz="2000" dirty="0">
              <a:solidFill>
                <a:schemeClr val="bg2">
                  <a:lumMod val="50000"/>
                </a:schemeClr>
              </a:solidFill>
              <a:latin typeface="Times New Roman" pitchFamily="18" charset="0"/>
              <a:cs typeface="Times New Roman" pitchFamily="18" charset="0"/>
            </a:endParaRPr>
          </a:p>
          <a:p>
            <a:pPr>
              <a:defRPr/>
            </a:pPr>
            <a:endParaRPr lang="ru-RU" sz="2000" dirty="0">
              <a:solidFill>
                <a:schemeClr val="bg2">
                  <a:lumMod val="10000"/>
                </a:schemeClr>
              </a:solidFill>
              <a:latin typeface="Times New Roman" pitchFamily="18" charset="0"/>
              <a:cs typeface="Times New Roman" pitchFamily="18" charset="0"/>
            </a:endParaRPr>
          </a:p>
          <a:p>
            <a:pPr>
              <a:defRPr/>
            </a:pPr>
            <a:r>
              <a:rPr lang="ru-RU" sz="2000" dirty="0">
                <a:solidFill>
                  <a:schemeClr val="bg2">
                    <a:lumMod val="10000"/>
                  </a:schemeClr>
                </a:solidFill>
                <a:latin typeface="Times New Roman" pitchFamily="18" charset="0"/>
                <a:cs typeface="Times New Roman" pitchFamily="18" charset="0"/>
              </a:rPr>
              <a:t>Глава Администрации Новоалександровского сельского поселения: </a:t>
            </a:r>
            <a:r>
              <a:rPr lang="ru-RU" sz="2000" dirty="0">
                <a:latin typeface="Times New Roman" pitchFamily="18" charset="0"/>
                <a:cs typeface="Times New Roman" pitchFamily="18" charset="0"/>
              </a:rPr>
              <a:t>Комаров Сергей Александрович  </a:t>
            </a:r>
            <a:r>
              <a:rPr lang="ru-RU" sz="2000" dirty="0">
                <a:solidFill>
                  <a:schemeClr val="bg2">
                    <a:lumMod val="10000"/>
                  </a:schemeClr>
                </a:solidFill>
                <a:latin typeface="Times New Roman" pitchFamily="18" charset="0"/>
                <a:cs typeface="Times New Roman" pitchFamily="18" charset="0"/>
              </a:rPr>
              <a:t>Тел.: 8(86342)91-6-60</a:t>
            </a:r>
            <a:endParaRPr lang="en-US" sz="2000" dirty="0">
              <a:solidFill>
                <a:schemeClr val="bg2">
                  <a:lumMod val="10000"/>
                </a:schemeClr>
              </a:solidFill>
              <a:latin typeface="Times New Roman" pitchFamily="18" charset="0"/>
              <a:cs typeface="Times New Roman" pitchFamily="18" charset="0"/>
            </a:endParaRPr>
          </a:p>
          <a:p>
            <a:pPr>
              <a:defRPr/>
            </a:pPr>
            <a:endParaRPr lang="ru-RU" sz="2000" dirty="0">
              <a:solidFill>
                <a:schemeClr val="bg2">
                  <a:lumMod val="10000"/>
                </a:schemeClr>
              </a:solidFill>
              <a:latin typeface="Times New Roman" pitchFamily="18" charset="0"/>
              <a:cs typeface="Times New Roman" pitchFamily="18" charset="0"/>
            </a:endParaRPr>
          </a:p>
        </p:txBody>
      </p:sp>
    </p:spTree>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Скругленный прямоугольник 18"/>
          <p:cNvSpPr>
            <a:spLocks noChangeArrowheads="1"/>
          </p:cNvSpPr>
          <p:nvPr/>
        </p:nvSpPr>
        <p:spPr bwMode="auto">
          <a:xfrm>
            <a:off x="285720" y="1571612"/>
            <a:ext cx="8642350" cy="3527425"/>
          </a:xfrm>
          <a:prstGeom prst="roundRect">
            <a:avLst>
              <a:gd name="adj" fmla="val 16667"/>
            </a:avLst>
          </a:prstGeom>
          <a:noFill/>
          <a:ln w="25400" algn="ctr">
            <a:noFill/>
            <a:round/>
            <a:headEnd/>
            <a:tailEnd/>
          </a:ln>
        </p:spPr>
        <p:txBody>
          <a:bodyPr anchor="ctr"/>
          <a:lstStyle/>
          <a:p>
            <a:pPr algn="ctr"/>
            <a:r>
              <a:rPr lang="ru-RU" sz="3600">
                <a:latin typeface="Times New Roman" pitchFamily="18" charset="0"/>
                <a:cs typeface="Times New Roman" pitchFamily="18" charset="0"/>
              </a:rPr>
              <a:t>Спасибо, что посетили информационный ресурс «Бюджет для граждан»!</a:t>
            </a:r>
            <a:endParaRPr lang="ru-RU" sz="3600" b="1" i="1">
              <a:solidFill>
                <a:srgbClr val="9A3130"/>
              </a:solidFill>
              <a:latin typeface="Constantia" pitchFamily="18" charset="0"/>
            </a:endParaRPr>
          </a:p>
        </p:txBody>
      </p:sp>
      <p:sp>
        <p:nvSpPr>
          <p:cNvPr id="12" name="Номер слайда 11"/>
          <p:cNvSpPr>
            <a:spLocks noGrp="1"/>
          </p:cNvSpPr>
          <p:nvPr>
            <p:ph type="sldNum" sz="quarter" idx="12"/>
          </p:nvPr>
        </p:nvSpPr>
        <p:spPr/>
        <p:txBody>
          <a:bodyPr/>
          <a:lstStyle/>
          <a:p>
            <a:pPr>
              <a:defRPr/>
            </a:pPr>
            <a:fld id="{C21883E7-D6D5-4527-AEE0-A107D7E634F9}" type="slidenum">
              <a:rPr lang="ru-RU"/>
              <a:pPr>
                <a:defRPr/>
              </a:pPr>
              <a:t>35</a:t>
            </a:fld>
            <a:endParaRPr lang="ru-RU"/>
          </a:p>
        </p:txBody>
      </p:sp>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46" y="357166"/>
            <a:ext cx="10072726" cy="707886"/>
          </a:xfrm>
          <a:prstGeom prst="rect">
            <a:avLst/>
          </a:prstGeom>
          <a:noFill/>
        </p:spPr>
        <p:txBody>
          <a:bodyPr wrap="square">
            <a:spAutoFit/>
          </a:bodyPr>
          <a:lstStyle/>
          <a:p>
            <a:pPr algn="ctr">
              <a:defRPr/>
            </a:pPr>
            <a:r>
              <a:rPr lang="ru-RU" sz="2000" b="1" dirty="0">
                <a:ln w="12700">
                  <a:solidFill>
                    <a:schemeClr val="accent1">
                      <a:lumMod val="7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КАК ГРАЖДАНИН МОЖЕТ ПОВЛИЯТЬ НА СОСТАВ БЮДЖЕТА?</a:t>
            </a:r>
          </a:p>
          <a:p>
            <a:pPr algn="ctr">
              <a:defRPr/>
            </a:pPr>
            <a:endParaRPr lang="ru-RU" sz="2000"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Номер слайда 12"/>
          <p:cNvSpPr>
            <a:spLocks noGrp="1"/>
          </p:cNvSpPr>
          <p:nvPr>
            <p:ph type="sldNum" sz="quarter" idx="12"/>
          </p:nvPr>
        </p:nvSpPr>
        <p:spPr/>
        <p:txBody>
          <a:bodyPr/>
          <a:lstStyle/>
          <a:p>
            <a:pPr>
              <a:defRPr/>
            </a:pPr>
            <a:fld id="{76F3F9D8-561C-4E4C-8523-0D070BB524DA}" type="slidenum">
              <a:rPr lang="ru-RU"/>
              <a:pPr>
                <a:defRPr/>
              </a:pPr>
              <a:t>4</a:t>
            </a:fld>
            <a:endParaRPr lang="ru-RU" dirty="0"/>
          </a:p>
        </p:txBody>
      </p:sp>
      <p:pic>
        <p:nvPicPr>
          <p:cNvPr id="7" name="Рисунок 6" descr="publ_slush.jpg"/>
          <p:cNvPicPr>
            <a:picLocks noChangeAspect="1"/>
          </p:cNvPicPr>
          <p:nvPr/>
        </p:nvPicPr>
        <p:blipFill>
          <a:blip r:embed="rId2" cstate="print"/>
          <a:stretch>
            <a:fillRect/>
          </a:stretch>
        </p:blipFill>
        <p:spPr>
          <a:xfrm>
            <a:off x="857224" y="3714752"/>
            <a:ext cx="6429420" cy="2812872"/>
          </a:xfrm>
          <a:prstGeom prst="rect">
            <a:avLst/>
          </a:prstGeom>
        </p:spPr>
      </p:pic>
      <p:sp>
        <p:nvSpPr>
          <p:cNvPr id="9" name="Прямоугольник 8"/>
          <p:cNvSpPr/>
          <p:nvPr/>
        </p:nvSpPr>
        <p:spPr>
          <a:xfrm>
            <a:off x="357158" y="1428736"/>
            <a:ext cx="3143272" cy="2086725"/>
          </a:xfrm>
          <a:prstGeom prst="rect">
            <a:avLst/>
          </a:prstGeom>
        </p:spPr>
        <p:txBody>
          <a:bodyPr wrap="square">
            <a:spAutoFit/>
          </a:bodyPr>
          <a:lstStyle/>
          <a:p>
            <a:pPr algn="ctr" defTabSz="666750">
              <a:lnSpc>
                <a:spcPct val="90000"/>
              </a:lnSpc>
              <a:spcAft>
                <a:spcPct val="35000"/>
              </a:spcAft>
              <a:defRPr/>
            </a:pPr>
            <a:r>
              <a:rPr lang="ru-RU" sz="2400" dirty="0">
                <a:solidFill>
                  <a:srgbClr val="7030A0"/>
                </a:solidFill>
                <a:latin typeface="Constantia" pitchFamily="18" charset="0"/>
              </a:rPr>
              <a:t>Через публичные слушания по проекту бюджета поселения, которые проходят ежегодно в </a:t>
            </a:r>
            <a:r>
              <a:rPr lang="ru-RU" sz="2400" dirty="0">
                <a:solidFill>
                  <a:srgbClr val="0070C0"/>
                </a:solidFill>
                <a:latin typeface="Constantia" pitchFamily="18" charset="0"/>
              </a:rPr>
              <a:t>декабре</a:t>
            </a:r>
          </a:p>
        </p:txBody>
      </p:sp>
      <p:sp>
        <p:nvSpPr>
          <p:cNvPr id="10" name="Прямоугольник 9"/>
          <p:cNvSpPr/>
          <p:nvPr/>
        </p:nvSpPr>
        <p:spPr>
          <a:xfrm>
            <a:off x="4643438" y="1357298"/>
            <a:ext cx="3214710" cy="2086725"/>
          </a:xfrm>
          <a:prstGeom prst="rect">
            <a:avLst/>
          </a:prstGeom>
        </p:spPr>
        <p:txBody>
          <a:bodyPr wrap="square">
            <a:spAutoFit/>
          </a:bodyPr>
          <a:lstStyle/>
          <a:p>
            <a:pPr algn="ctr" defTabSz="666750">
              <a:lnSpc>
                <a:spcPct val="90000"/>
              </a:lnSpc>
              <a:spcAft>
                <a:spcPct val="35000"/>
              </a:spcAft>
              <a:defRPr/>
            </a:pPr>
            <a:r>
              <a:rPr lang="ru-RU" sz="2400" dirty="0">
                <a:solidFill>
                  <a:srgbClr val="7030A0"/>
                </a:solidFill>
                <a:latin typeface="Constantia" pitchFamily="18" charset="0"/>
              </a:rPr>
              <a:t>Через публичные слушания по отчету об исполнении бюджета поселения, которые проходят ежегодно в </a:t>
            </a:r>
            <a:r>
              <a:rPr lang="ru-RU" sz="2400" dirty="0">
                <a:solidFill>
                  <a:srgbClr val="00B050"/>
                </a:solidFill>
                <a:latin typeface="Constantia" pitchFamily="18" charset="0"/>
              </a:rPr>
              <a:t>апреле </a:t>
            </a:r>
          </a:p>
        </p:txBody>
      </p:sp>
    </p:spTree>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nvGraphicFramePr>
        <p:xfrm>
          <a:off x="642910" y="928670"/>
          <a:ext cx="81439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00098" y="500042"/>
            <a:ext cx="8827129" cy="400110"/>
          </a:xfrm>
          <a:prstGeom prst="rect">
            <a:avLst/>
          </a:prstGeom>
          <a:noFill/>
        </p:spPr>
        <p:txBody>
          <a:bodyPr>
            <a:spAutoFit/>
          </a:bodyPr>
          <a:lstStyle/>
          <a:p>
            <a:pPr algn="ctr">
              <a:defRPr/>
            </a:pPr>
            <a:r>
              <a:rPr lang="ru-RU" sz="2000" b="1" dirty="0">
                <a:solidFill>
                  <a:schemeClr val="accent1">
                    <a:lumMod val="50000"/>
                  </a:schemeClr>
                </a:solidFill>
                <a:effectLst>
                  <a:reflection blurRad="6350" stA="55000" endA="300" endPos="45500" dir="5400000" sy="-100000" algn="bl" rotWithShape="0"/>
                </a:effectLst>
                <a:latin typeface="Times New Roman" pitchFamily="18" charset="0"/>
                <a:cs typeface="Times New Roman" pitchFamily="18" charset="0"/>
              </a:rPr>
              <a:t>КАК УЧАСТВУЕТ ГРАЖДАНИН В БЮДЖЕТНОМ ПРОЦЕССЕ?</a:t>
            </a:r>
          </a:p>
        </p:txBody>
      </p:sp>
      <p:sp>
        <p:nvSpPr>
          <p:cNvPr id="3" name="TextBox 2"/>
          <p:cNvSpPr txBox="1"/>
          <p:nvPr/>
        </p:nvSpPr>
        <p:spPr>
          <a:xfrm>
            <a:off x="357158" y="5429264"/>
            <a:ext cx="2309807" cy="784830"/>
          </a:xfrm>
          <a:prstGeom prst="rect">
            <a:avLst/>
          </a:prstGeom>
          <a:noFill/>
        </p:spPr>
        <p:txBody>
          <a:bodyPr wrap="square">
            <a:spAutoFit/>
          </a:bodyPr>
          <a:lstStyle/>
          <a:p>
            <a:pPr algn="ctr">
              <a:defRPr/>
            </a:pPr>
            <a:r>
              <a:rPr lang="ru-RU" sz="1500" b="1" dirty="0">
                <a:solidFill>
                  <a:schemeClr val="tx1">
                    <a:lumMod val="95000"/>
                    <a:lumOff val="5000"/>
                  </a:schemeClr>
                </a:solidFill>
                <a:latin typeface="Times New Roman" pitchFamily="18" charset="0"/>
                <a:cs typeface="Times New Roman" pitchFamily="18" charset="0"/>
              </a:rPr>
              <a:t>Участвует в формировании доходной части бюджета</a:t>
            </a:r>
          </a:p>
        </p:txBody>
      </p:sp>
      <p:sp>
        <p:nvSpPr>
          <p:cNvPr id="4" name="TextBox 3"/>
          <p:cNvSpPr txBox="1"/>
          <p:nvPr/>
        </p:nvSpPr>
        <p:spPr>
          <a:xfrm>
            <a:off x="4143372" y="5380672"/>
            <a:ext cx="4214842" cy="1477328"/>
          </a:xfrm>
          <a:prstGeom prst="rect">
            <a:avLst/>
          </a:prstGeom>
          <a:noFill/>
        </p:spPr>
        <p:txBody>
          <a:bodyPr wrap="square">
            <a:spAutoFit/>
          </a:bodyPr>
          <a:lstStyle/>
          <a:p>
            <a:pPr algn="ctr">
              <a:defRPr/>
            </a:pPr>
            <a:r>
              <a:rPr lang="ru-RU" sz="1500" b="1" dirty="0">
                <a:latin typeface="Times New Roman" pitchFamily="18" charset="0"/>
                <a:cs typeface="Times New Roman" pitchFamily="18" charset="0"/>
              </a:rPr>
              <a:t>Получает социальные гарантии (образование,  жилищно-коммунальное хозяйство, культура, физическая культура и спорт, социальные льготы и другие направления социальных гарантий населению) – расходная часть бюджета </a:t>
            </a:r>
          </a:p>
        </p:txBody>
      </p:sp>
      <p:sp>
        <p:nvSpPr>
          <p:cNvPr id="17" name="Номер слайда 16"/>
          <p:cNvSpPr>
            <a:spLocks noGrp="1"/>
          </p:cNvSpPr>
          <p:nvPr>
            <p:ph type="sldNum" sz="quarter" idx="12"/>
          </p:nvPr>
        </p:nvSpPr>
        <p:spPr/>
        <p:txBody>
          <a:bodyPr/>
          <a:lstStyle/>
          <a:p>
            <a:pPr>
              <a:defRPr/>
            </a:pPr>
            <a:fld id="{2B9B28AE-F851-4E76-A71A-BD0C6A64B50E}" type="slidenum">
              <a:rPr lang="ru-RU"/>
              <a:pPr>
                <a:defRPr/>
              </a:pPr>
              <a:t>5</a:t>
            </a:fld>
            <a:endParaRPr lang="ru-RU"/>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p:cNvSpPr>
            <a:spLocks noGrp="1"/>
          </p:cNvSpPr>
          <p:nvPr>
            <p:ph type="sldNum" sz="quarter" idx="12"/>
          </p:nvPr>
        </p:nvSpPr>
        <p:spPr/>
        <p:txBody>
          <a:bodyPr/>
          <a:lstStyle/>
          <a:p>
            <a:pPr>
              <a:defRPr/>
            </a:pPr>
            <a:fld id="{774D518D-6A07-43AB-8660-F9C8F9B4C298}" type="slidenum">
              <a:rPr lang="ru-RU"/>
              <a:pPr>
                <a:defRPr/>
              </a:pPr>
              <a:t>6</a:t>
            </a:fld>
            <a:endParaRPr lang="ru-RU" dirty="0"/>
          </a:p>
        </p:txBody>
      </p:sp>
      <p:sp>
        <p:nvSpPr>
          <p:cNvPr id="38914" name="Rectangle 2"/>
          <p:cNvSpPr>
            <a:spLocks noGrp="1" noChangeArrowheads="1"/>
          </p:cNvSpPr>
          <p:nvPr>
            <p:ph type="title" idx="4294967295"/>
          </p:nvPr>
        </p:nvSpPr>
        <p:spPr>
          <a:xfrm>
            <a:off x="0" y="285750"/>
            <a:ext cx="9144000" cy="1071563"/>
          </a:xfrm>
        </p:spPr>
        <p:txBody>
          <a:bodyPr rtlCol="0">
            <a:noAutofit/>
          </a:bodyPr>
          <a:lstStyle/>
          <a:p>
            <a:pPr fontAlgn="auto">
              <a:spcAft>
                <a:spcPts val="0"/>
              </a:spcAft>
              <a:defRPr/>
            </a:pPr>
            <a:r>
              <a:rPr lang="ru-RU" sz="2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Bookman Old Style" pitchFamily="18" charset="0"/>
              </a:rPr>
              <a:t>Основы составления проекта бюджета поселения</a:t>
            </a:r>
          </a:p>
        </p:txBody>
      </p:sp>
      <p:sp>
        <p:nvSpPr>
          <p:cNvPr id="38922" name="Line 10"/>
          <p:cNvSpPr>
            <a:spLocks noChangeShapeType="1"/>
          </p:cNvSpPr>
          <p:nvPr/>
        </p:nvSpPr>
        <p:spPr bwMode="auto">
          <a:xfrm>
            <a:off x="250825" y="1844675"/>
            <a:ext cx="8496300" cy="0"/>
          </a:xfrm>
          <a:prstGeom prst="line">
            <a:avLst/>
          </a:prstGeom>
          <a:noFill/>
          <a:ln w="47625" cmpd="dbl">
            <a:solidFill>
              <a:schemeClr val="accent2"/>
            </a:solidFill>
            <a:round/>
            <a:headEnd/>
            <a:tailEnd/>
          </a:ln>
          <a:effectLst/>
        </p:spPr>
        <p:txBody>
          <a:bodyPr/>
          <a:lstStyle/>
          <a:p>
            <a:pPr fontAlgn="auto">
              <a:spcBef>
                <a:spcPts val="0"/>
              </a:spcBef>
              <a:spcAft>
                <a:spcPts val="0"/>
              </a:spcAft>
              <a:defRPr/>
            </a:pPr>
            <a:endParaRPr lang="ru-RU">
              <a:ln>
                <a:solidFill>
                  <a:srgbClr val="7030A0"/>
                </a:solidFill>
              </a:ln>
              <a:latin typeface="+mn-lt"/>
              <a:cs typeface="+mn-cs"/>
            </a:endParaRPr>
          </a:p>
        </p:txBody>
      </p:sp>
      <p:pic>
        <p:nvPicPr>
          <p:cNvPr id="10" name="Рисунок 9" descr="b1.jpg"/>
          <p:cNvPicPr>
            <a:picLocks noChangeAspect="1"/>
          </p:cNvPicPr>
          <p:nvPr/>
        </p:nvPicPr>
        <p:blipFill>
          <a:blip r:embed="rId3" cstate="print"/>
          <a:stretch>
            <a:fillRect/>
          </a:stretch>
        </p:blipFill>
        <p:spPr>
          <a:xfrm>
            <a:off x="2357422" y="2214554"/>
            <a:ext cx="3714776" cy="3524267"/>
          </a:xfrm>
          <a:prstGeom prst="rect">
            <a:avLst/>
          </a:prstGeom>
        </p:spPr>
      </p:pic>
      <p:sp>
        <p:nvSpPr>
          <p:cNvPr id="11" name="Прямоугольник 10"/>
          <p:cNvSpPr/>
          <p:nvPr/>
        </p:nvSpPr>
        <p:spPr>
          <a:xfrm>
            <a:off x="0" y="2143116"/>
            <a:ext cx="2714628" cy="1200329"/>
          </a:xfrm>
          <a:prstGeom prst="rect">
            <a:avLst/>
          </a:prstGeom>
        </p:spPr>
        <p:txBody>
          <a:bodyPr wrap="square">
            <a:spAutoFit/>
          </a:bodyPr>
          <a:lstStyle/>
          <a:p>
            <a:pPr algn="ctr" fontAlgn="auto">
              <a:spcBef>
                <a:spcPts val="0"/>
              </a:spcBef>
              <a:spcAft>
                <a:spcPts val="0"/>
              </a:spcAft>
              <a:defRPr/>
            </a:pPr>
            <a:r>
              <a:rPr lang="ru-RU" b="1" dirty="0">
                <a:solidFill>
                  <a:schemeClr val="accent4">
                    <a:lumMod val="75000"/>
                  </a:schemeClr>
                </a:solidFill>
                <a:latin typeface="Constantia" pitchFamily="18" charset="0"/>
              </a:rPr>
              <a:t>Бюджетное послание Президента Российской Федерации</a:t>
            </a:r>
          </a:p>
        </p:txBody>
      </p:sp>
      <p:sp>
        <p:nvSpPr>
          <p:cNvPr id="12" name="Прямоугольник 11"/>
          <p:cNvSpPr/>
          <p:nvPr/>
        </p:nvSpPr>
        <p:spPr>
          <a:xfrm>
            <a:off x="0" y="4357694"/>
            <a:ext cx="2286000" cy="1200329"/>
          </a:xfrm>
          <a:prstGeom prst="rect">
            <a:avLst/>
          </a:prstGeom>
        </p:spPr>
        <p:txBody>
          <a:bodyPr wrap="square">
            <a:spAutoFit/>
          </a:bodyPr>
          <a:lstStyle/>
          <a:p>
            <a:pPr algn="ctr">
              <a:defRPr/>
            </a:pPr>
            <a:r>
              <a:rPr lang="ru-RU" b="1" dirty="0">
                <a:latin typeface="Constantia" pitchFamily="18" charset="0"/>
              </a:rPr>
              <a:t>Прогноз социально-экономического развития района</a:t>
            </a:r>
          </a:p>
        </p:txBody>
      </p:sp>
      <p:sp>
        <p:nvSpPr>
          <p:cNvPr id="13" name="Прямоугольник 12"/>
          <p:cNvSpPr/>
          <p:nvPr/>
        </p:nvSpPr>
        <p:spPr>
          <a:xfrm>
            <a:off x="5572132" y="2143116"/>
            <a:ext cx="2500330" cy="1477328"/>
          </a:xfrm>
          <a:prstGeom prst="rect">
            <a:avLst/>
          </a:prstGeom>
        </p:spPr>
        <p:txBody>
          <a:bodyPr wrap="square">
            <a:spAutoFit/>
          </a:bodyPr>
          <a:lstStyle/>
          <a:p>
            <a:pPr algn="ctr" fontAlgn="auto">
              <a:spcBef>
                <a:spcPts val="0"/>
              </a:spcBef>
              <a:spcAft>
                <a:spcPts val="0"/>
              </a:spcAft>
              <a:defRPr/>
            </a:pPr>
            <a:r>
              <a:rPr lang="ru-RU" b="1" dirty="0">
                <a:solidFill>
                  <a:srgbClr val="FF0000"/>
                </a:solidFill>
                <a:latin typeface="Constantia" pitchFamily="18" charset="0"/>
              </a:rPr>
              <a:t>Основные направления бюджетной и налоговой политики</a:t>
            </a:r>
          </a:p>
        </p:txBody>
      </p:sp>
      <p:sp>
        <p:nvSpPr>
          <p:cNvPr id="14" name="Прямоугольник 13"/>
          <p:cNvSpPr/>
          <p:nvPr/>
        </p:nvSpPr>
        <p:spPr>
          <a:xfrm>
            <a:off x="5500694" y="4357694"/>
            <a:ext cx="3028509" cy="646331"/>
          </a:xfrm>
          <a:prstGeom prst="rect">
            <a:avLst/>
          </a:prstGeom>
        </p:spPr>
        <p:txBody>
          <a:bodyPr wrap="square">
            <a:spAutoFit/>
          </a:bodyPr>
          <a:lstStyle/>
          <a:p>
            <a:pPr algn="ctr" fontAlgn="auto">
              <a:spcBef>
                <a:spcPts val="0"/>
              </a:spcBef>
              <a:spcAft>
                <a:spcPts val="0"/>
              </a:spcAft>
              <a:defRPr/>
            </a:pPr>
            <a:r>
              <a:rPr lang="ru-RU" b="1" dirty="0">
                <a:solidFill>
                  <a:srgbClr val="0070C0"/>
                </a:solidFill>
                <a:latin typeface="Constantia" pitchFamily="18" charset="0"/>
              </a:rPr>
              <a:t>Муниципальные программы</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2000" fill="hold"/>
                                        <p:tgtEl>
                                          <p:spTgt spid="38914"/>
                                        </p:tgtEl>
                                        <p:attrNameLst>
                                          <p:attrName>ppt_x</p:attrName>
                                        </p:attrNameLst>
                                      </p:cBhvr>
                                      <p:tavLst>
                                        <p:tav tm="0">
                                          <p:val>
                                            <p:strVal val="#ppt_x"/>
                                          </p:val>
                                        </p:tav>
                                        <p:tav tm="100000">
                                          <p:val>
                                            <p:strVal val="#ppt_x"/>
                                          </p:val>
                                        </p:tav>
                                      </p:tavLst>
                                    </p:anim>
                                    <p:anim calcmode="lin" valueType="num">
                                      <p:cBhvr additive="base">
                                        <p:cTn id="8" dur="2000" fill="hold"/>
                                        <p:tgtEl>
                                          <p:spTgt spid="3891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nodeType="after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randombar(horizontal)">
                                      <p:cBhvr>
                                        <p:cTn id="12"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pPr>
              <a:defRPr/>
            </a:pPr>
            <a:fld id="{1373489A-3AB3-4151-B1D2-03C21D455044}" type="slidenum">
              <a:rPr lang="ru-RU"/>
              <a:pPr>
                <a:defRPr/>
              </a:pPr>
              <a:t>7</a:t>
            </a:fld>
            <a:endParaRPr lang="ru-RU"/>
          </a:p>
        </p:txBody>
      </p:sp>
      <p:sp>
        <p:nvSpPr>
          <p:cNvPr id="2" name="Заголовок 1"/>
          <p:cNvSpPr>
            <a:spLocks noGrp="1"/>
          </p:cNvSpPr>
          <p:nvPr>
            <p:ph type="title" idx="4294967295"/>
          </p:nvPr>
        </p:nvSpPr>
        <p:spPr>
          <a:xfrm>
            <a:off x="285720" y="428604"/>
            <a:ext cx="7158037" cy="835021"/>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b="1" dirty="0">
                <a:ln w="11430"/>
                <a:solidFill>
                  <a:schemeClr val="accent1">
                    <a:lumMod val="50000"/>
                  </a:schemeClr>
                </a:solidFill>
                <a:effectLst>
                  <a:outerShdw blurRad="50800" dist="39000" dir="5460000" algn="tl">
                    <a:srgbClr val="000000">
                      <a:alpha val="38000"/>
                    </a:srgbClr>
                  </a:outerShdw>
                </a:effectLst>
                <a:latin typeface="Bookman Old Style" pitchFamily="18" charset="0"/>
              </a:rPr>
              <a:t>Что такое </a:t>
            </a:r>
            <a:r>
              <a:rPr lang="ru-RU" b="1" dirty="0">
                <a:ln w="11430"/>
                <a:solidFill>
                  <a:schemeClr val="accent2">
                    <a:lumMod val="75000"/>
                  </a:schemeClr>
                </a:solidFill>
                <a:effectLst>
                  <a:outerShdw blurRad="50800" dist="39000" dir="5460000" algn="tl">
                    <a:srgbClr val="000000">
                      <a:alpha val="38000"/>
                    </a:srgbClr>
                  </a:outerShdw>
                </a:effectLst>
                <a:latin typeface="Bookman Old Style" pitchFamily="18" charset="0"/>
              </a:rPr>
              <a:t>бюджет</a:t>
            </a:r>
            <a:r>
              <a:rPr lang="ru-RU" b="1" dirty="0">
                <a:ln w="11430"/>
                <a:solidFill>
                  <a:schemeClr val="accent1">
                    <a:lumMod val="50000"/>
                  </a:schemeClr>
                </a:solidFill>
                <a:effectLst>
                  <a:outerShdw blurRad="50800" dist="39000" dir="5460000" algn="tl">
                    <a:srgbClr val="000000">
                      <a:alpha val="38000"/>
                    </a:srgbClr>
                  </a:outerShdw>
                </a:effectLst>
                <a:latin typeface="Bookman Old Style" pitchFamily="18" charset="0"/>
              </a:rPr>
              <a:t>?</a:t>
            </a:r>
            <a:endParaRPr lang="ru-RU" b="1" dirty="0">
              <a:ln w="11430"/>
              <a:solidFill>
                <a:schemeClr val="accent1">
                  <a:lumMod val="50000"/>
                </a:schemeClr>
              </a:solidFill>
              <a:effectLst>
                <a:outerShdw blurRad="50800" dist="39000" dir="5460000" algn="tl">
                  <a:srgbClr val="000000">
                    <a:alpha val="38000"/>
                  </a:srgbClr>
                </a:outerShdw>
              </a:effectLst>
            </a:endParaRPr>
          </a:p>
        </p:txBody>
      </p:sp>
      <p:sp>
        <p:nvSpPr>
          <p:cNvPr id="5" name="Содержимое 2"/>
          <p:cNvSpPr txBox="1">
            <a:spLocks/>
          </p:cNvSpPr>
          <p:nvPr/>
        </p:nvSpPr>
        <p:spPr>
          <a:xfrm>
            <a:off x="-285784" y="1285860"/>
            <a:ext cx="4714940" cy="5429264"/>
          </a:xfrm>
          <a:prstGeom prst="rect">
            <a:avLst/>
          </a:prstGeom>
          <a:noFill/>
        </p:spPr>
        <p:txBody>
          <a:bodyPr>
            <a:normAutofit/>
          </a:bodyPr>
          <a:lstStyle/>
          <a:p>
            <a:pPr marL="342900" indent="-342900" algn="just" fontAlgn="auto">
              <a:spcBef>
                <a:spcPct val="20000"/>
              </a:spcBef>
              <a:spcAft>
                <a:spcPts val="0"/>
              </a:spcAft>
              <a:defRPr/>
            </a:pPr>
            <a:r>
              <a:rPr lang="ru-RU"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ru-RU" sz="20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Times New Roman" pitchFamily="18" charset="0"/>
                <a:cs typeface="Times New Roman" pitchFamily="18" charset="0"/>
              </a:rPr>
              <a:t>Бюджет</a:t>
            </a:r>
            <a:r>
              <a:rPr lang="ru-RU" sz="2000" b="1" dirty="0">
                <a:solidFill>
                  <a:schemeClr val="accent5">
                    <a:lumMod val="50000"/>
                  </a:schemeClr>
                </a:solidFill>
                <a:latin typeface="Times New Roman" pitchFamily="18" charset="0"/>
                <a:cs typeface="Times New Roman" pitchFamily="18" charset="0"/>
              </a:rPr>
              <a:t> </a:t>
            </a:r>
            <a:r>
              <a:rPr lang="ru-RU" sz="1600" dirty="0">
                <a:solidFill>
                  <a:schemeClr val="bg2">
                    <a:lumMod val="50000"/>
                  </a:schemeClr>
                </a:solidFill>
                <a:latin typeface="Times New Roman" pitchFamily="18" charset="0"/>
                <a:cs typeface="Times New Roman" pitchFamily="18" charset="0"/>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en-US" sz="1600" dirty="0">
              <a:solidFill>
                <a:schemeClr val="bg2">
                  <a:lumMod val="50000"/>
                </a:schemeClr>
              </a:solidFill>
              <a:latin typeface="Times New Roman" pitchFamily="18" charset="0"/>
              <a:cs typeface="Times New Roman" pitchFamily="18" charset="0"/>
            </a:endParaRPr>
          </a:p>
          <a:p>
            <a:pPr marL="342900" indent="-342900" algn="just" fontAlgn="auto">
              <a:spcBef>
                <a:spcPct val="20000"/>
              </a:spcBef>
              <a:spcAft>
                <a:spcPts val="0"/>
              </a:spcAft>
              <a:defRPr/>
            </a:pPr>
            <a:r>
              <a:rPr lang="ru-RU" sz="1600" dirty="0">
                <a:solidFill>
                  <a:schemeClr val="bg2">
                    <a:lumMod val="50000"/>
                  </a:schemeClr>
                </a:solidFill>
                <a:latin typeface="Times New Roman" pitchFamily="18" charset="0"/>
                <a:cs typeface="Times New Roman" pitchFamily="18" charset="0"/>
              </a:rPr>
              <a:t>	Бюджет - это план доходов и расходов. Каждый житель поселения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p>
          <a:p>
            <a:pPr marL="342900" indent="-342900" algn="just" fontAlgn="auto">
              <a:spcBef>
                <a:spcPct val="20000"/>
              </a:spcBef>
              <a:spcAft>
                <a:spcPts val="0"/>
              </a:spcAft>
              <a:defRPr/>
            </a:pPr>
            <a:r>
              <a:rPr lang="ru-RU" sz="1600" dirty="0">
                <a:solidFill>
                  <a:schemeClr val="bg2">
                    <a:lumMod val="50000"/>
                  </a:schemeClr>
                </a:solidFill>
                <a:latin typeface="Times New Roman" pitchFamily="18" charset="0"/>
                <a:cs typeface="Times New Roman" pitchFamily="18" charset="0"/>
              </a:rPr>
              <a:t>	Граждане и как налогоплательщики и как потребители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p:txBody>
      </p:sp>
      <p:pic>
        <p:nvPicPr>
          <p:cNvPr id="9" name="Рисунок 8" descr="budj700.jpg"/>
          <p:cNvPicPr>
            <a:picLocks noChangeAspect="1"/>
          </p:cNvPicPr>
          <p:nvPr/>
        </p:nvPicPr>
        <p:blipFill>
          <a:blip r:embed="rId2" cstate="print"/>
          <a:stretch>
            <a:fillRect/>
          </a:stretch>
        </p:blipFill>
        <p:spPr>
          <a:xfrm>
            <a:off x="4643438" y="1357298"/>
            <a:ext cx="3548064" cy="4929222"/>
          </a:xfrm>
          <a:prstGeom prst="rect">
            <a:avLst/>
          </a:prstGeom>
          <a:ln>
            <a:noFill/>
          </a:ln>
          <a:effectLst>
            <a:outerShdw blurRad="190500" algn="tl" rotWithShape="0">
              <a:srgbClr val="000000">
                <a:alpha val="70000"/>
              </a:srgbClr>
            </a:outerShdw>
          </a:effectLst>
        </p:spPr>
      </p:pic>
    </p:spTree>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FA253A0-8E6F-43CF-8C1D-1FE765FE91BA}" type="slidenum">
              <a:rPr lang="ru-RU"/>
              <a:pPr>
                <a:defRPr/>
              </a:pPr>
              <a:t>8</a:t>
            </a:fld>
            <a:endParaRPr lang="ru-RU"/>
          </a:p>
        </p:txBody>
      </p:sp>
      <p:sp>
        <p:nvSpPr>
          <p:cNvPr id="3" name="Содержимое 2"/>
          <p:cNvSpPr>
            <a:spLocks noGrp="1"/>
          </p:cNvSpPr>
          <p:nvPr>
            <p:ph idx="4294967295"/>
          </p:nvPr>
        </p:nvSpPr>
        <p:spPr>
          <a:xfrm>
            <a:off x="914400" y="0"/>
            <a:ext cx="8229600" cy="1285875"/>
          </a:xfrm>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buFont typeface="Arial" pitchFamily="34" charset="0"/>
              <a:buNone/>
              <a:defRPr/>
            </a:pP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pic>
        <p:nvPicPr>
          <p:cNvPr id="20483" name="Picture 2" descr="http://www.mv.org.ua/imn/2012/b13944.jpg"/>
          <p:cNvPicPr>
            <a:picLocks noChangeAspect="1" noChangeArrowheads="1"/>
          </p:cNvPicPr>
          <p:nvPr/>
        </p:nvPicPr>
        <p:blipFill>
          <a:blip r:embed="rId2" cstate="print"/>
          <a:srcRect/>
          <a:stretch>
            <a:fillRect/>
          </a:stretch>
        </p:blipFill>
        <p:spPr bwMode="auto">
          <a:xfrm>
            <a:off x="1285852" y="0"/>
            <a:ext cx="5500726" cy="3071810"/>
          </a:xfrm>
          <a:prstGeom prst="rect">
            <a:avLst/>
          </a:prstGeom>
          <a:ln>
            <a:noFill/>
          </a:ln>
          <a:effectLst>
            <a:softEdge rad="112500"/>
          </a:effectLst>
        </p:spPr>
      </p:pic>
      <p:sp>
        <p:nvSpPr>
          <p:cNvPr id="5" name="Rectangle 10"/>
          <p:cNvSpPr>
            <a:spLocks noChangeArrowheads="1"/>
          </p:cNvSpPr>
          <p:nvPr/>
        </p:nvSpPr>
        <p:spPr bwMode="auto">
          <a:xfrm>
            <a:off x="142844" y="3286124"/>
            <a:ext cx="3929093" cy="273921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000" b="1" u="sng" dirty="0">
                <a:solidFill>
                  <a:srgbClr val="00B0F0"/>
                </a:solidFill>
                <a:latin typeface="Constantia" pitchFamily="18" charset="0"/>
                <a:cs typeface="Arial" charset="0"/>
              </a:rPr>
              <a:t>ДОХОДЫ</a:t>
            </a:r>
          </a:p>
          <a:p>
            <a:pPr algn="ctr"/>
            <a:endParaRPr lang="ru-RU" sz="2000" b="1" u="sng" dirty="0">
              <a:solidFill>
                <a:srgbClr val="7030A0"/>
              </a:solidFill>
              <a:latin typeface="Constantia" pitchFamily="18" charset="0"/>
              <a:cs typeface="Arial" charset="0"/>
            </a:endParaRPr>
          </a:p>
          <a:p>
            <a:pPr algn="ctr"/>
            <a:endParaRPr lang="ru-RU" sz="2000" b="1" u="sng" dirty="0">
              <a:solidFill>
                <a:srgbClr val="7030A0"/>
              </a:solidFill>
              <a:latin typeface="Constantia" pitchFamily="18" charset="0"/>
              <a:cs typeface="Arial" charset="0"/>
            </a:endParaRPr>
          </a:p>
          <a:p>
            <a:pPr algn="just"/>
            <a:r>
              <a:rPr lang="ru-RU" sz="1600" b="1" dirty="0">
                <a:solidFill>
                  <a:schemeClr val="tx1"/>
                </a:solidFill>
                <a:latin typeface="Constantia" pitchFamily="18" charset="0"/>
                <a:cs typeface="Arial" charset="0"/>
              </a:rPr>
              <a:t>это поступающие в бюджет денежные средства (налоги юридических и физических лиц, доходы от использования имущества, административные платежи и сборы, безвозмездные поступления)</a:t>
            </a:r>
          </a:p>
        </p:txBody>
      </p:sp>
      <p:sp>
        <p:nvSpPr>
          <p:cNvPr id="6" name="Rectangle 12"/>
          <p:cNvSpPr>
            <a:spLocks noChangeArrowheads="1"/>
          </p:cNvSpPr>
          <p:nvPr/>
        </p:nvSpPr>
        <p:spPr bwMode="auto">
          <a:xfrm>
            <a:off x="4214810" y="3655454"/>
            <a:ext cx="3857625" cy="2185214"/>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a:tailEnd/>
          </a:ln>
        </p:spPr>
        <p:style>
          <a:lnRef idx="1">
            <a:schemeClr val="accent1"/>
          </a:lnRef>
          <a:fillRef idx="2">
            <a:schemeClr val="accent1"/>
          </a:fillRef>
          <a:effectRef idx="1">
            <a:schemeClr val="accent1"/>
          </a:effectRef>
          <a:fontRef idx="minor">
            <a:schemeClr val="dk1"/>
          </a:fontRef>
        </p:style>
        <p:txBody>
          <a:bodyPr lIns="0" rIns="0" anchor="ctr">
            <a:spAutoFit/>
          </a:bodyPr>
          <a:lstStyle/>
          <a:p>
            <a:pPr algn="ctr"/>
            <a:r>
              <a:rPr lang="ru-RU" sz="2000" b="1" u="sng" dirty="0">
                <a:solidFill>
                  <a:srgbClr val="FF0000"/>
                </a:solidFill>
                <a:latin typeface="Constantia" pitchFamily="18" charset="0"/>
                <a:cs typeface="Arial" charset="0"/>
              </a:rPr>
              <a:t>РАСХОДЫ</a:t>
            </a:r>
          </a:p>
          <a:p>
            <a:pPr algn="ctr"/>
            <a:endParaRPr lang="ru-RU" sz="2000" b="1" u="sng" dirty="0">
              <a:solidFill>
                <a:srgbClr val="7030A0"/>
              </a:solidFill>
              <a:latin typeface="Constantia" pitchFamily="18" charset="0"/>
              <a:cs typeface="Arial" charset="0"/>
            </a:endParaRPr>
          </a:p>
          <a:p>
            <a:pPr algn="just"/>
            <a:r>
              <a:rPr lang="ru-RU" sz="1600" b="1" dirty="0">
                <a:solidFill>
                  <a:schemeClr val="tx1"/>
                </a:solidFill>
                <a:latin typeface="Constantia" pitchFamily="18" charset="0"/>
                <a:cs typeface="Arial" charset="0"/>
              </a:rPr>
              <a:t>это выплачиваемые из бюджета денежные средства (социальные </a:t>
            </a:r>
            <a:r>
              <a:rPr lang="ru-RU" sz="1600" b="1" dirty="0" err="1">
                <a:solidFill>
                  <a:schemeClr val="tx1"/>
                </a:solidFill>
                <a:latin typeface="Constantia" pitchFamily="18" charset="0"/>
                <a:cs typeface="Arial" charset="0"/>
              </a:rPr>
              <a:t>выплаты,содержание</a:t>
            </a:r>
            <a:r>
              <a:rPr lang="ru-RU" sz="1600" b="1" dirty="0">
                <a:solidFill>
                  <a:schemeClr val="tx1"/>
                </a:solidFill>
                <a:latin typeface="Constantia" pitchFamily="18" charset="0"/>
                <a:cs typeface="Arial" charset="0"/>
              </a:rPr>
              <a:t> администрации и учреждений культуры, ЖКХ, культура, физическая культура и спорт и другие расходы)</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17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vesy31.png"/>
          <p:cNvPicPr>
            <a:picLocks noChangeAspect="1"/>
          </p:cNvPicPr>
          <p:nvPr/>
        </p:nvPicPr>
        <p:blipFill>
          <a:blip r:embed="rId3" cstate="print"/>
          <a:stretch>
            <a:fillRect/>
          </a:stretch>
        </p:blipFill>
        <p:spPr>
          <a:xfrm>
            <a:off x="642910" y="0"/>
            <a:ext cx="6975766" cy="5357826"/>
          </a:xfrm>
          <a:prstGeom prst="rect">
            <a:avLst/>
          </a:prstGeom>
        </p:spPr>
      </p:pic>
      <p:sp>
        <p:nvSpPr>
          <p:cNvPr id="7" name="Заголовок 1"/>
          <p:cNvSpPr txBox="1">
            <a:spLocks/>
          </p:cNvSpPr>
          <p:nvPr/>
        </p:nvSpPr>
        <p:spPr>
          <a:xfrm>
            <a:off x="3857625" y="214313"/>
            <a:ext cx="3143250" cy="974725"/>
          </a:xfrm>
          <a:prstGeom prst="rect">
            <a:avLst/>
          </a:prstGeom>
        </p:spPr>
        <p:txBody>
          <a:bodyPr anchor="ctr"/>
          <a:lstStyle/>
          <a:p>
            <a:pPr algn="ctr" eaLnBrk="0" fontAlgn="auto" hangingPunct="0">
              <a:spcAft>
                <a:spcPts val="0"/>
              </a:spcAft>
              <a:defRPr/>
            </a:pPr>
            <a:endParaRPr lang="ru-RU" sz="2800" kern="0" dirty="0">
              <a:latin typeface="+mj-lt"/>
              <a:ea typeface="+mj-ea"/>
              <a:cs typeface="+mj-cs"/>
            </a:endParaRPr>
          </a:p>
        </p:txBody>
      </p:sp>
      <p:sp>
        <p:nvSpPr>
          <p:cNvPr id="13" name="Номер слайда 12"/>
          <p:cNvSpPr>
            <a:spLocks noGrp="1"/>
          </p:cNvSpPr>
          <p:nvPr>
            <p:ph type="sldNum" sz="quarter" idx="12"/>
          </p:nvPr>
        </p:nvSpPr>
        <p:spPr/>
        <p:txBody>
          <a:bodyPr/>
          <a:lstStyle/>
          <a:p>
            <a:pPr>
              <a:defRPr/>
            </a:pPr>
            <a:fld id="{5BD68917-6616-4FE8-971B-25F732EBF1F2}" type="slidenum">
              <a:rPr lang="ru-RU"/>
              <a:pPr>
                <a:defRPr/>
              </a:pPr>
              <a:t>9</a:t>
            </a:fld>
            <a:endParaRPr lang="ru-RU"/>
          </a:p>
        </p:txBody>
      </p:sp>
      <p:sp>
        <p:nvSpPr>
          <p:cNvPr id="12" name="Прямоугольник 11"/>
          <p:cNvSpPr/>
          <p:nvPr/>
        </p:nvSpPr>
        <p:spPr>
          <a:xfrm>
            <a:off x="0" y="4214818"/>
            <a:ext cx="2786034" cy="1938992"/>
          </a:xfrm>
          <a:prstGeom prst="rect">
            <a:avLst/>
          </a:prstGeom>
        </p:spPr>
        <p:txBody>
          <a:bodyPr wrap="square">
            <a:spAutoFit/>
          </a:bodyPr>
          <a:lstStyle/>
          <a:p>
            <a:pPr algn="ctr"/>
            <a:r>
              <a:rPr lang="ru-RU" sz="2000" b="1" dirty="0" err="1">
                <a:solidFill>
                  <a:schemeClr val="accent1">
                    <a:lumMod val="50000"/>
                  </a:schemeClr>
                </a:solidFill>
                <a:latin typeface="Constantia" pitchFamily="18" charset="0"/>
              </a:rPr>
              <a:t>Профицит</a:t>
            </a:r>
            <a:r>
              <a:rPr lang="ru-RU" sz="2000" b="1" dirty="0">
                <a:solidFill>
                  <a:schemeClr val="accent1">
                    <a:lumMod val="50000"/>
                  </a:schemeClr>
                </a:solidFill>
                <a:latin typeface="Constantia" pitchFamily="18" charset="0"/>
              </a:rPr>
              <a:t> - </a:t>
            </a:r>
            <a:r>
              <a:rPr lang="ru-RU" sz="2000" dirty="0">
                <a:solidFill>
                  <a:schemeClr val="accent1">
                    <a:lumMod val="50000"/>
                  </a:schemeClr>
                </a:solidFill>
                <a:latin typeface="Constantia" pitchFamily="18" charset="0"/>
              </a:rPr>
              <a:t>е</a:t>
            </a:r>
            <a:r>
              <a:rPr lang="ru-RU" sz="2000" dirty="0">
                <a:solidFill>
                  <a:schemeClr val="accent1">
                    <a:lumMod val="50000"/>
                  </a:schemeClr>
                </a:solidFill>
                <a:latin typeface="Constantia" pitchFamily="18" charset="0"/>
                <a:cs typeface="Times New Roman" panose="02020603050405020304" pitchFamily="18" charset="0"/>
              </a:rPr>
              <a:t>сли величина полученных доходов больше, чем величина произведенных расходов</a:t>
            </a:r>
          </a:p>
        </p:txBody>
      </p:sp>
      <p:sp>
        <p:nvSpPr>
          <p:cNvPr id="15" name="Прямоугольник 14"/>
          <p:cNvSpPr/>
          <p:nvPr/>
        </p:nvSpPr>
        <p:spPr>
          <a:xfrm>
            <a:off x="5429256" y="4214818"/>
            <a:ext cx="2857520" cy="1938992"/>
          </a:xfrm>
          <a:prstGeom prst="rect">
            <a:avLst/>
          </a:prstGeom>
        </p:spPr>
        <p:txBody>
          <a:bodyPr wrap="square">
            <a:spAutoFit/>
          </a:bodyPr>
          <a:lstStyle/>
          <a:p>
            <a:pPr algn="ctr"/>
            <a:r>
              <a:rPr lang="ru-RU" sz="2000" b="1" dirty="0">
                <a:solidFill>
                  <a:schemeClr val="accent1">
                    <a:lumMod val="50000"/>
                  </a:schemeClr>
                </a:solidFill>
                <a:latin typeface="Constantia" pitchFamily="18" charset="0"/>
              </a:rPr>
              <a:t>Дефицит </a:t>
            </a:r>
            <a:r>
              <a:rPr lang="ru-RU" sz="2000" dirty="0">
                <a:latin typeface="Constantia" pitchFamily="18" charset="0"/>
              </a:rPr>
              <a:t>– </a:t>
            </a:r>
            <a:r>
              <a:rPr lang="ru-RU" sz="2000" dirty="0">
                <a:solidFill>
                  <a:schemeClr val="bg2">
                    <a:lumMod val="25000"/>
                  </a:schemeClr>
                </a:solidFill>
                <a:latin typeface="Constantia" pitchFamily="18" charset="0"/>
              </a:rPr>
              <a:t>е</a:t>
            </a:r>
            <a:r>
              <a:rPr lang="ru-RU" sz="2000" dirty="0">
                <a:solidFill>
                  <a:schemeClr val="bg2">
                    <a:lumMod val="25000"/>
                  </a:schemeClr>
                </a:solidFill>
                <a:latin typeface="Constantia" pitchFamily="18" charset="0"/>
                <a:cs typeface="Times New Roman" panose="02020603050405020304" pitchFamily="18" charset="0"/>
              </a:rPr>
              <a:t>сли величина полученных доходов меньше, чем величина произведенных расходов</a:t>
            </a:r>
          </a:p>
        </p:txBody>
      </p:sp>
      <p:sp>
        <p:nvSpPr>
          <p:cNvPr id="16" name="Прямоугольник 15"/>
          <p:cNvSpPr/>
          <p:nvPr/>
        </p:nvSpPr>
        <p:spPr>
          <a:xfrm>
            <a:off x="571472" y="571480"/>
            <a:ext cx="1543628" cy="646331"/>
          </a:xfrm>
          <a:prstGeom prst="rect">
            <a:avLst/>
          </a:prstGeom>
        </p:spPr>
        <p:txBody>
          <a:bodyPr wrap="none">
            <a:spAutoFit/>
          </a:bodyPr>
          <a:lstStyle/>
          <a:p>
            <a:pPr algn="ctr"/>
            <a:r>
              <a:rPr lang="ru-RU" sz="3600" b="1" dirty="0">
                <a:solidFill>
                  <a:schemeClr val="accent2">
                    <a:lumMod val="75000"/>
                  </a:schemeClr>
                </a:solidFill>
                <a:latin typeface="Constantia" pitchFamily="18" charset="0"/>
              </a:rPr>
              <a:t>Доход</a:t>
            </a:r>
          </a:p>
        </p:txBody>
      </p:sp>
      <p:sp>
        <p:nvSpPr>
          <p:cNvPr id="17" name="Прямоугольник 16"/>
          <p:cNvSpPr/>
          <p:nvPr/>
        </p:nvSpPr>
        <p:spPr>
          <a:xfrm>
            <a:off x="5929322" y="571480"/>
            <a:ext cx="1709635" cy="646331"/>
          </a:xfrm>
          <a:prstGeom prst="rect">
            <a:avLst/>
          </a:prstGeom>
        </p:spPr>
        <p:txBody>
          <a:bodyPr wrap="none">
            <a:spAutoFit/>
          </a:bodyPr>
          <a:lstStyle/>
          <a:p>
            <a:pPr algn="ctr"/>
            <a:r>
              <a:rPr lang="ru-RU" sz="3600" b="1" dirty="0">
                <a:solidFill>
                  <a:schemeClr val="accent5">
                    <a:lumMod val="75000"/>
                  </a:schemeClr>
                </a:solidFill>
                <a:latin typeface="Constantia" pitchFamily="18" charset="0"/>
              </a:rPr>
              <a:t>Расход</a:t>
            </a:r>
          </a:p>
        </p:txBody>
      </p:sp>
    </p:spTree>
  </p:cSld>
  <p:clrMapOvr>
    <a:masterClrMapping/>
  </p:clrMapOvr>
  <p:transition spd="med">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8379</TotalTime>
  <Words>1753</Words>
  <Application>Microsoft Office PowerPoint</Application>
  <PresentationFormat>Экран (4:3)</PresentationFormat>
  <Paragraphs>316</Paragraphs>
  <Slides>35</Slides>
  <Notes>15</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35</vt:i4>
      </vt:variant>
    </vt:vector>
  </HeadingPairs>
  <TitlesOfParts>
    <vt:vector size="49" baseType="lpstr">
      <vt:lpstr>Arial</vt:lpstr>
      <vt:lpstr>Bookman Old Style</vt:lpstr>
      <vt:lpstr>Calibri</vt:lpstr>
      <vt:lpstr>Constantia</vt:lpstr>
      <vt:lpstr>Georgia</vt:lpstr>
      <vt:lpstr>Impact</vt:lpstr>
      <vt:lpstr>Lucida Sans Unicode</vt:lpstr>
      <vt:lpstr>Times New Roman</vt:lpstr>
      <vt:lpstr>Trebuchet MS</vt:lpstr>
      <vt:lpstr>Verdana</vt:lpstr>
      <vt:lpstr>Wingdings</vt:lpstr>
      <vt:lpstr>Wingdings 2</vt:lpstr>
      <vt:lpstr>Wingdings 3</vt: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Основы составления проекта бюджета поселения</vt:lpstr>
      <vt:lpstr>Что такое бюджет?</vt:lpstr>
      <vt:lpstr>Презентация PowerPoint</vt:lpstr>
      <vt:lpstr>Презентация PowerPoint</vt:lpstr>
      <vt:lpstr>Презентация PowerPoint</vt:lpstr>
      <vt:lpstr>Презентация PowerPoint</vt:lpstr>
      <vt:lpstr>НАЛОГОВЫЕ ДОХОДЫ</vt:lpstr>
      <vt:lpstr>НЕНАЛОГОВЫЕ ДОХОДЫ</vt:lpstr>
      <vt:lpstr>БЕЗВОЗМЕЗДНЫЕ ПОСТУПЛЕНИЯ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МУНИЦИПАЛЬНЫЙ ДОЛГ</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Поселение Новоалександровское</cp:lastModifiedBy>
  <cp:revision>950</cp:revision>
  <cp:lastPrinted>2015-10-08T08:07:03Z</cp:lastPrinted>
  <dcterms:created xsi:type="dcterms:W3CDTF">2014-06-09T16:25:13Z</dcterms:created>
  <dcterms:modified xsi:type="dcterms:W3CDTF">2021-12-09T03:36:09Z</dcterms:modified>
</cp:coreProperties>
</file>